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 id="2147483663" r:id="rId6"/>
  </p:sldMasterIdLst>
  <p:notesMasterIdLst>
    <p:notesMasterId r:id="rId57"/>
  </p:notesMasterIdLst>
  <p:sldIdLst>
    <p:sldId id="266" r:id="rId7"/>
    <p:sldId id="423" r:id="rId8"/>
    <p:sldId id="400" r:id="rId9"/>
    <p:sldId id="315" r:id="rId10"/>
    <p:sldId id="316" r:id="rId11"/>
    <p:sldId id="511" r:id="rId12"/>
    <p:sldId id="513" r:id="rId13"/>
    <p:sldId id="464" r:id="rId14"/>
    <p:sldId id="522" r:id="rId15"/>
    <p:sldId id="461" r:id="rId16"/>
    <p:sldId id="359" r:id="rId17"/>
    <p:sldId id="421" r:id="rId18"/>
    <p:sldId id="367" r:id="rId19"/>
    <p:sldId id="368" r:id="rId20"/>
    <p:sldId id="544" r:id="rId21"/>
    <p:sldId id="369" r:id="rId22"/>
    <p:sldId id="543" r:id="rId23"/>
    <p:sldId id="554" r:id="rId24"/>
    <p:sldId id="545" r:id="rId25"/>
    <p:sldId id="542" r:id="rId26"/>
    <p:sldId id="540" r:id="rId27"/>
    <p:sldId id="466" r:id="rId28"/>
    <p:sldId id="472" r:id="rId29"/>
    <p:sldId id="475" r:id="rId30"/>
    <p:sldId id="530" r:id="rId31"/>
    <p:sldId id="474" r:id="rId32"/>
    <p:sldId id="529" r:id="rId33"/>
    <p:sldId id="477" r:id="rId34"/>
    <p:sldId id="484" r:id="rId35"/>
    <p:sldId id="465" r:id="rId36"/>
    <p:sldId id="557" r:id="rId37"/>
    <p:sldId id="555" r:id="rId38"/>
    <p:sldId id="546" r:id="rId39"/>
    <p:sldId id="488" r:id="rId40"/>
    <p:sldId id="486" r:id="rId41"/>
    <p:sldId id="502" r:id="rId42"/>
    <p:sldId id="532" r:id="rId43"/>
    <p:sldId id="552" r:id="rId44"/>
    <p:sldId id="515" r:id="rId45"/>
    <p:sldId id="547" r:id="rId46"/>
    <p:sldId id="491" r:id="rId47"/>
    <p:sldId id="553" r:id="rId48"/>
    <p:sldId id="479" r:id="rId49"/>
    <p:sldId id="527" r:id="rId50"/>
    <p:sldId id="541" r:id="rId51"/>
    <p:sldId id="549" r:id="rId52"/>
    <p:sldId id="550" r:id="rId53"/>
    <p:sldId id="556" r:id="rId54"/>
    <p:sldId id="510" r:id="rId55"/>
    <p:sldId id="558" r:id="rId56"/>
  </p:sldIdLst>
  <p:sldSz cx="12192000" cy="6858000"/>
  <p:notesSz cx="6797675" cy="9926638"/>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77"/>
    <a:srgbClr val="1D8DB0"/>
    <a:srgbClr val="B9CBC3"/>
    <a:srgbClr val="52BD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86"/>
    <p:restoredTop sz="94652"/>
  </p:normalViewPr>
  <p:slideViewPr>
    <p:cSldViewPr snapToGrid="0" snapToObjects="1">
      <p:cViewPr varScale="1">
        <p:scale>
          <a:sx n="70" d="100"/>
          <a:sy n="70" d="100"/>
        </p:scale>
        <p:origin x="342" y="5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A76166-DF93-46D5-8AC2-9C0F314937A4}"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F467432E-C96D-43D5-9166-7EF2B85AE55A}" type="pres">
      <dgm:prSet presAssocID="{A5A76166-DF93-46D5-8AC2-9C0F314937A4}" presName="composite" presStyleCnt="0">
        <dgm:presLayoutVars>
          <dgm:chMax val="5"/>
          <dgm:dir/>
          <dgm:animLvl val="ctr"/>
          <dgm:resizeHandles val="exact"/>
        </dgm:presLayoutVars>
      </dgm:prSet>
      <dgm:spPr/>
      <dgm:t>
        <a:bodyPr/>
        <a:lstStyle/>
        <a:p>
          <a:endParaRPr lang="en-US"/>
        </a:p>
      </dgm:t>
    </dgm:pt>
    <dgm:pt modelId="{7735A1FD-3477-41F1-B314-1BD6E4A9D8E7}" type="pres">
      <dgm:prSet presAssocID="{A5A76166-DF93-46D5-8AC2-9C0F314937A4}" presName="cycle" presStyleCnt="0"/>
      <dgm:spPr/>
    </dgm:pt>
  </dgm:ptLst>
  <dgm:cxnLst>
    <dgm:cxn modelId="{0AAF55E4-2C52-4AD6-8F5D-EAD80B896E6F}" type="presOf" srcId="{A5A76166-DF93-46D5-8AC2-9C0F314937A4}" destId="{F467432E-C96D-43D5-9166-7EF2B85AE55A}" srcOrd="0" destOrd="0" presId="urn:microsoft.com/office/officeart/2005/8/layout/radial2"/>
    <dgm:cxn modelId="{1AA46693-7C46-4562-B8EC-77FDFE59D64D}" type="presParOf" srcId="{F467432E-C96D-43D5-9166-7EF2B85AE55A}" destId="{7735A1FD-3477-41F1-B314-1BD6E4A9D8E7}" srcOrd="0"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78A5C7-CC56-4010-8DED-0463461DAF74}"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490595E0-F5D6-4924-80E6-1D6FDC9CBB60}">
      <dgm:prSet phldrT="[Text]"/>
      <dgm:spPr>
        <a:solidFill>
          <a:schemeClr val="accent5"/>
        </a:solidFill>
      </dgm:spPr>
      <dgm:t>
        <a:bodyPr/>
        <a:lstStyle/>
        <a:p>
          <a:r>
            <a:rPr lang="en-US" dirty="0" smtClean="0">
              <a:solidFill>
                <a:schemeClr val="bg1"/>
              </a:solidFill>
            </a:rPr>
            <a:t>OA</a:t>
          </a:r>
          <a:endParaRPr lang="en-US" dirty="0">
            <a:solidFill>
              <a:schemeClr val="bg1"/>
            </a:solidFill>
          </a:endParaRPr>
        </a:p>
      </dgm:t>
    </dgm:pt>
    <dgm:pt modelId="{D446AC03-C890-4C79-BFD4-3652032AC1D8}" type="parTrans" cxnId="{BD1720F5-FE26-4367-BAB2-2E133A1AD9F8}">
      <dgm:prSet/>
      <dgm:spPr/>
      <dgm:t>
        <a:bodyPr/>
        <a:lstStyle/>
        <a:p>
          <a:endParaRPr lang="en-US"/>
        </a:p>
      </dgm:t>
    </dgm:pt>
    <dgm:pt modelId="{72D184D7-DEC3-4F41-A7A1-1F7BEE087776}" type="sibTrans" cxnId="{BD1720F5-FE26-4367-BAB2-2E133A1AD9F8}">
      <dgm:prSet/>
      <dgm:spPr/>
      <dgm:t>
        <a:bodyPr/>
        <a:lstStyle/>
        <a:p>
          <a:endParaRPr lang="en-US"/>
        </a:p>
      </dgm:t>
    </dgm:pt>
    <dgm:pt modelId="{75A9919B-35CE-413B-88A7-E0DE92C41CB7}">
      <dgm:prSet phldrT="[Text]" custT="1"/>
      <dgm:spPr>
        <a:solidFill>
          <a:srgbClr val="92D050"/>
        </a:solidFill>
      </dgm:spPr>
      <dgm:t>
        <a:bodyPr/>
        <a:lstStyle/>
        <a:p>
          <a:r>
            <a:rPr lang="en-US" sz="3400" dirty="0" smtClean="0"/>
            <a:t>self archive</a:t>
          </a:r>
        </a:p>
        <a:p>
          <a:r>
            <a:rPr lang="en-US" sz="2000" dirty="0" smtClean="0"/>
            <a:t>a.k.a. Green OA</a:t>
          </a:r>
          <a:endParaRPr lang="en-US" sz="2000" dirty="0"/>
        </a:p>
      </dgm:t>
    </dgm:pt>
    <dgm:pt modelId="{E4F1DE2E-137C-4940-9048-83ACE8C226D2}" type="parTrans" cxnId="{482E983B-D152-4684-875F-E100EECD9E93}">
      <dgm:prSet/>
      <dgm:spPr/>
      <dgm:t>
        <a:bodyPr/>
        <a:lstStyle/>
        <a:p>
          <a:endParaRPr lang="en-US"/>
        </a:p>
      </dgm:t>
    </dgm:pt>
    <dgm:pt modelId="{D8FE9C7C-5603-4B9F-BA93-393341211467}" type="sibTrans" cxnId="{482E983B-D152-4684-875F-E100EECD9E93}">
      <dgm:prSet/>
      <dgm:spPr/>
      <dgm:t>
        <a:bodyPr/>
        <a:lstStyle/>
        <a:p>
          <a:endParaRPr lang="en-US"/>
        </a:p>
      </dgm:t>
    </dgm:pt>
    <dgm:pt modelId="{3FC05F50-E27F-4376-999A-52C1954A8E5D}">
      <dgm:prSet phldrT="[Text]" custT="1"/>
      <dgm:spPr>
        <a:solidFill>
          <a:schemeClr val="accent4"/>
        </a:solidFill>
      </dgm:spPr>
      <dgm:t>
        <a:bodyPr/>
        <a:lstStyle/>
        <a:p>
          <a:r>
            <a:rPr lang="en-US" sz="3400" dirty="0" smtClean="0"/>
            <a:t>OA publication</a:t>
          </a:r>
        </a:p>
        <a:p>
          <a:r>
            <a:rPr lang="en-US" sz="2000" dirty="0" smtClean="0"/>
            <a:t>a.k.a. Gold OA</a:t>
          </a:r>
          <a:endParaRPr lang="en-US" sz="2000" dirty="0"/>
        </a:p>
      </dgm:t>
    </dgm:pt>
    <dgm:pt modelId="{94E06655-A59D-45E5-B7CC-BC83AA63BE93}" type="parTrans" cxnId="{E7E841B0-E63B-4B07-9972-A163A2808252}">
      <dgm:prSet/>
      <dgm:spPr/>
      <dgm:t>
        <a:bodyPr/>
        <a:lstStyle/>
        <a:p>
          <a:endParaRPr lang="en-US"/>
        </a:p>
      </dgm:t>
    </dgm:pt>
    <dgm:pt modelId="{FE203483-3549-45A3-A091-6032E25FDD4B}" type="sibTrans" cxnId="{E7E841B0-E63B-4B07-9972-A163A2808252}">
      <dgm:prSet/>
      <dgm:spPr/>
      <dgm:t>
        <a:bodyPr/>
        <a:lstStyle/>
        <a:p>
          <a:endParaRPr lang="en-US"/>
        </a:p>
      </dgm:t>
    </dgm:pt>
    <dgm:pt modelId="{01C4A2B1-D430-4C05-BE0C-C3AD1B9F5E75}" type="pres">
      <dgm:prSet presAssocID="{5678A5C7-CC56-4010-8DED-0463461DAF74}" presName="diagram" presStyleCnt="0">
        <dgm:presLayoutVars>
          <dgm:chPref val="1"/>
          <dgm:dir/>
          <dgm:animOne val="branch"/>
          <dgm:animLvl val="lvl"/>
          <dgm:resizeHandles val="exact"/>
        </dgm:presLayoutVars>
      </dgm:prSet>
      <dgm:spPr/>
      <dgm:t>
        <a:bodyPr/>
        <a:lstStyle/>
        <a:p>
          <a:endParaRPr lang="en-US"/>
        </a:p>
      </dgm:t>
    </dgm:pt>
    <dgm:pt modelId="{024C17F7-15B4-4411-8508-12CD5734CB3A}" type="pres">
      <dgm:prSet presAssocID="{490595E0-F5D6-4924-80E6-1D6FDC9CBB60}" presName="root1" presStyleCnt="0"/>
      <dgm:spPr/>
    </dgm:pt>
    <dgm:pt modelId="{6F9DFA62-190D-42DF-B774-281F85520493}" type="pres">
      <dgm:prSet presAssocID="{490595E0-F5D6-4924-80E6-1D6FDC9CBB60}" presName="LevelOneTextNode" presStyleLbl="node0" presStyleIdx="0" presStyleCnt="1">
        <dgm:presLayoutVars>
          <dgm:chPref val="3"/>
        </dgm:presLayoutVars>
      </dgm:prSet>
      <dgm:spPr/>
      <dgm:t>
        <a:bodyPr/>
        <a:lstStyle/>
        <a:p>
          <a:endParaRPr lang="en-US"/>
        </a:p>
      </dgm:t>
    </dgm:pt>
    <dgm:pt modelId="{B07ECA61-2EE5-47DA-B6B2-A506065E22FB}" type="pres">
      <dgm:prSet presAssocID="{490595E0-F5D6-4924-80E6-1D6FDC9CBB60}" presName="level2hierChild" presStyleCnt="0"/>
      <dgm:spPr/>
    </dgm:pt>
    <dgm:pt modelId="{7A4C4A6F-4468-4870-AB70-B7D2873F2709}" type="pres">
      <dgm:prSet presAssocID="{E4F1DE2E-137C-4940-9048-83ACE8C226D2}" presName="conn2-1" presStyleLbl="parChTrans1D2" presStyleIdx="0" presStyleCnt="2"/>
      <dgm:spPr/>
      <dgm:t>
        <a:bodyPr/>
        <a:lstStyle/>
        <a:p>
          <a:endParaRPr lang="en-US"/>
        </a:p>
      </dgm:t>
    </dgm:pt>
    <dgm:pt modelId="{9977F0AE-AAC4-415D-BBFC-6E69738F0B62}" type="pres">
      <dgm:prSet presAssocID="{E4F1DE2E-137C-4940-9048-83ACE8C226D2}" presName="connTx" presStyleLbl="parChTrans1D2" presStyleIdx="0" presStyleCnt="2"/>
      <dgm:spPr/>
      <dgm:t>
        <a:bodyPr/>
        <a:lstStyle/>
        <a:p>
          <a:endParaRPr lang="en-US"/>
        </a:p>
      </dgm:t>
    </dgm:pt>
    <dgm:pt modelId="{28617BF8-24ED-422F-BE3F-B96CB25FCCA6}" type="pres">
      <dgm:prSet presAssocID="{75A9919B-35CE-413B-88A7-E0DE92C41CB7}" presName="root2" presStyleCnt="0"/>
      <dgm:spPr/>
    </dgm:pt>
    <dgm:pt modelId="{2D3EF236-5BAE-46B7-8172-CF59A30C8FB9}" type="pres">
      <dgm:prSet presAssocID="{75A9919B-35CE-413B-88A7-E0DE92C41CB7}" presName="LevelTwoTextNode" presStyleLbl="node2" presStyleIdx="0" presStyleCnt="2" custLinFactY="14083" custLinFactNeighborX="717" custLinFactNeighborY="100000">
        <dgm:presLayoutVars>
          <dgm:chPref val="3"/>
        </dgm:presLayoutVars>
      </dgm:prSet>
      <dgm:spPr/>
      <dgm:t>
        <a:bodyPr/>
        <a:lstStyle/>
        <a:p>
          <a:endParaRPr lang="en-US"/>
        </a:p>
      </dgm:t>
    </dgm:pt>
    <dgm:pt modelId="{DA25F0F9-446F-442C-ACC6-EF57D5516293}" type="pres">
      <dgm:prSet presAssocID="{75A9919B-35CE-413B-88A7-E0DE92C41CB7}" presName="level3hierChild" presStyleCnt="0"/>
      <dgm:spPr/>
    </dgm:pt>
    <dgm:pt modelId="{5597279E-E243-4679-BBDB-4E3B21E509ED}" type="pres">
      <dgm:prSet presAssocID="{94E06655-A59D-45E5-B7CC-BC83AA63BE93}" presName="conn2-1" presStyleLbl="parChTrans1D2" presStyleIdx="1" presStyleCnt="2"/>
      <dgm:spPr/>
      <dgm:t>
        <a:bodyPr/>
        <a:lstStyle/>
        <a:p>
          <a:endParaRPr lang="en-US"/>
        </a:p>
      </dgm:t>
    </dgm:pt>
    <dgm:pt modelId="{6186F3BC-EDF5-46A7-BB9F-6A2F47F39C29}" type="pres">
      <dgm:prSet presAssocID="{94E06655-A59D-45E5-B7CC-BC83AA63BE93}" presName="connTx" presStyleLbl="parChTrans1D2" presStyleIdx="1" presStyleCnt="2"/>
      <dgm:spPr/>
      <dgm:t>
        <a:bodyPr/>
        <a:lstStyle/>
        <a:p>
          <a:endParaRPr lang="en-US"/>
        </a:p>
      </dgm:t>
    </dgm:pt>
    <dgm:pt modelId="{674EB621-E1FA-434E-9CB1-1509F105B737}" type="pres">
      <dgm:prSet presAssocID="{3FC05F50-E27F-4376-999A-52C1954A8E5D}" presName="root2" presStyleCnt="0"/>
      <dgm:spPr/>
    </dgm:pt>
    <dgm:pt modelId="{4607F7C1-738B-4769-99D1-859171966D53}" type="pres">
      <dgm:prSet presAssocID="{3FC05F50-E27F-4376-999A-52C1954A8E5D}" presName="LevelTwoTextNode" presStyleLbl="node2" presStyleIdx="1" presStyleCnt="2" custLinFactY="-15161" custLinFactNeighborX="561" custLinFactNeighborY="-100000">
        <dgm:presLayoutVars>
          <dgm:chPref val="3"/>
        </dgm:presLayoutVars>
      </dgm:prSet>
      <dgm:spPr/>
      <dgm:t>
        <a:bodyPr/>
        <a:lstStyle/>
        <a:p>
          <a:endParaRPr lang="en-US"/>
        </a:p>
      </dgm:t>
    </dgm:pt>
    <dgm:pt modelId="{71C5C139-9291-4CA7-BFD1-D5A8A55A8EAA}" type="pres">
      <dgm:prSet presAssocID="{3FC05F50-E27F-4376-999A-52C1954A8E5D}" presName="level3hierChild" presStyleCnt="0"/>
      <dgm:spPr/>
    </dgm:pt>
  </dgm:ptLst>
  <dgm:cxnLst>
    <dgm:cxn modelId="{E4FA8ABD-B977-4D5A-A8CE-8FEE69A0B776}" type="presOf" srcId="{E4F1DE2E-137C-4940-9048-83ACE8C226D2}" destId="{7A4C4A6F-4468-4870-AB70-B7D2873F2709}" srcOrd="0" destOrd="0" presId="urn:microsoft.com/office/officeart/2005/8/layout/hierarchy2"/>
    <dgm:cxn modelId="{609DC1EC-42CF-48C3-AAC5-EB885B51C274}" type="presOf" srcId="{75A9919B-35CE-413B-88A7-E0DE92C41CB7}" destId="{2D3EF236-5BAE-46B7-8172-CF59A30C8FB9}" srcOrd="0" destOrd="0" presId="urn:microsoft.com/office/officeart/2005/8/layout/hierarchy2"/>
    <dgm:cxn modelId="{482E983B-D152-4684-875F-E100EECD9E93}" srcId="{490595E0-F5D6-4924-80E6-1D6FDC9CBB60}" destId="{75A9919B-35CE-413B-88A7-E0DE92C41CB7}" srcOrd="0" destOrd="0" parTransId="{E4F1DE2E-137C-4940-9048-83ACE8C226D2}" sibTransId="{D8FE9C7C-5603-4B9F-BA93-393341211467}"/>
    <dgm:cxn modelId="{E93B0320-BEA5-425A-8908-189C9B64483F}" type="presOf" srcId="{490595E0-F5D6-4924-80E6-1D6FDC9CBB60}" destId="{6F9DFA62-190D-42DF-B774-281F85520493}" srcOrd="0" destOrd="0" presId="urn:microsoft.com/office/officeart/2005/8/layout/hierarchy2"/>
    <dgm:cxn modelId="{444F6C13-1DAC-4DB2-AC6F-AA7B9AB01619}" type="presOf" srcId="{E4F1DE2E-137C-4940-9048-83ACE8C226D2}" destId="{9977F0AE-AAC4-415D-BBFC-6E69738F0B62}" srcOrd="1" destOrd="0" presId="urn:microsoft.com/office/officeart/2005/8/layout/hierarchy2"/>
    <dgm:cxn modelId="{27C33953-99C7-429A-A122-BAE508F6656E}" type="presOf" srcId="{3FC05F50-E27F-4376-999A-52C1954A8E5D}" destId="{4607F7C1-738B-4769-99D1-859171966D53}" srcOrd="0" destOrd="0" presId="urn:microsoft.com/office/officeart/2005/8/layout/hierarchy2"/>
    <dgm:cxn modelId="{E7E841B0-E63B-4B07-9972-A163A2808252}" srcId="{490595E0-F5D6-4924-80E6-1D6FDC9CBB60}" destId="{3FC05F50-E27F-4376-999A-52C1954A8E5D}" srcOrd="1" destOrd="0" parTransId="{94E06655-A59D-45E5-B7CC-BC83AA63BE93}" sibTransId="{FE203483-3549-45A3-A091-6032E25FDD4B}"/>
    <dgm:cxn modelId="{DC8706E9-A6AE-4077-A1A5-00C51B708C1C}" type="presOf" srcId="{94E06655-A59D-45E5-B7CC-BC83AA63BE93}" destId="{6186F3BC-EDF5-46A7-BB9F-6A2F47F39C29}" srcOrd="1" destOrd="0" presId="urn:microsoft.com/office/officeart/2005/8/layout/hierarchy2"/>
    <dgm:cxn modelId="{BD1720F5-FE26-4367-BAB2-2E133A1AD9F8}" srcId="{5678A5C7-CC56-4010-8DED-0463461DAF74}" destId="{490595E0-F5D6-4924-80E6-1D6FDC9CBB60}" srcOrd="0" destOrd="0" parTransId="{D446AC03-C890-4C79-BFD4-3652032AC1D8}" sibTransId="{72D184D7-DEC3-4F41-A7A1-1F7BEE087776}"/>
    <dgm:cxn modelId="{B6E57B9F-B278-41CC-B993-D742C4568836}" type="presOf" srcId="{5678A5C7-CC56-4010-8DED-0463461DAF74}" destId="{01C4A2B1-D430-4C05-BE0C-C3AD1B9F5E75}" srcOrd="0" destOrd="0" presId="urn:microsoft.com/office/officeart/2005/8/layout/hierarchy2"/>
    <dgm:cxn modelId="{2D9F33B8-9BDF-4B95-9118-42FA617186BC}" type="presOf" srcId="{94E06655-A59D-45E5-B7CC-BC83AA63BE93}" destId="{5597279E-E243-4679-BBDB-4E3B21E509ED}" srcOrd="0" destOrd="0" presId="urn:microsoft.com/office/officeart/2005/8/layout/hierarchy2"/>
    <dgm:cxn modelId="{73007DA3-B686-4463-94B4-DDA5C7C12EC6}" type="presParOf" srcId="{01C4A2B1-D430-4C05-BE0C-C3AD1B9F5E75}" destId="{024C17F7-15B4-4411-8508-12CD5734CB3A}" srcOrd="0" destOrd="0" presId="urn:microsoft.com/office/officeart/2005/8/layout/hierarchy2"/>
    <dgm:cxn modelId="{8F89B413-5124-4E45-971B-6CEA2EA97C85}" type="presParOf" srcId="{024C17F7-15B4-4411-8508-12CD5734CB3A}" destId="{6F9DFA62-190D-42DF-B774-281F85520493}" srcOrd="0" destOrd="0" presId="urn:microsoft.com/office/officeart/2005/8/layout/hierarchy2"/>
    <dgm:cxn modelId="{CB08F41A-2F6B-4DCF-AE36-A49C38038C10}" type="presParOf" srcId="{024C17F7-15B4-4411-8508-12CD5734CB3A}" destId="{B07ECA61-2EE5-47DA-B6B2-A506065E22FB}" srcOrd="1" destOrd="0" presId="urn:microsoft.com/office/officeart/2005/8/layout/hierarchy2"/>
    <dgm:cxn modelId="{72FD34A7-A6F6-4A64-B468-F0754A00009D}" type="presParOf" srcId="{B07ECA61-2EE5-47DA-B6B2-A506065E22FB}" destId="{7A4C4A6F-4468-4870-AB70-B7D2873F2709}" srcOrd="0" destOrd="0" presId="urn:microsoft.com/office/officeart/2005/8/layout/hierarchy2"/>
    <dgm:cxn modelId="{63AD43EE-86DB-46CF-BDEF-BACE9555E041}" type="presParOf" srcId="{7A4C4A6F-4468-4870-AB70-B7D2873F2709}" destId="{9977F0AE-AAC4-415D-BBFC-6E69738F0B62}" srcOrd="0" destOrd="0" presId="urn:microsoft.com/office/officeart/2005/8/layout/hierarchy2"/>
    <dgm:cxn modelId="{9723F14F-8A6B-4874-9530-E001853C7C97}" type="presParOf" srcId="{B07ECA61-2EE5-47DA-B6B2-A506065E22FB}" destId="{28617BF8-24ED-422F-BE3F-B96CB25FCCA6}" srcOrd="1" destOrd="0" presId="urn:microsoft.com/office/officeart/2005/8/layout/hierarchy2"/>
    <dgm:cxn modelId="{E3F04C58-568D-4B76-8494-6771792DE127}" type="presParOf" srcId="{28617BF8-24ED-422F-BE3F-B96CB25FCCA6}" destId="{2D3EF236-5BAE-46B7-8172-CF59A30C8FB9}" srcOrd="0" destOrd="0" presId="urn:microsoft.com/office/officeart/2005/8/layout/hierarchy2"/>
    <dgm:cxn modelId="{87BCE0F8-7DF7-44EE-B62C-253C56E2D5B2}" type="presParOf" srcId="{28617BF8-24ED-422F-BE3F-B96CB25FCCA6}" destId="{DA25F0F9-446F-442C-ACC6-EF57D5516293}" srcOrd="1" destOrd="0" presId="urn:microsoft.com/office/officeart/2005/8/layout/hierarchy2"/>
    <dgm:cxn modelId="{791163EF-F555-4596-9F4D-8CEF724F25C3}" type="presParOf" srcId="{B07ECA61-2EE5-47DA-B6B2-A506065E22FB}" destId="{5597279E-E243-4679-BBDB-4E3B21E509ED}" srcOrd="2" destOrd="0" presId="urn:microsoft.com/office/officeart/2005/8/layout/hierarchy2"/>
    <dgm:cxn modelId="{4E8ED871-C66B-45F3-8170-C78B7EC4D62B}" type="presParOf" srcId="{5597279E-E243-4679-BBDB-4E3B21E509ED}" destId="{6186F3BC-EDF5-46A7-BB9F-6A2F47F39C29}" srcOrd="0" destOrd="0" presId="urn:microsoft.com/office/officeart/2005/8/layout/hierarchy2"/>
    <dgm:cxn modelId="{85C4E379-3F94-4845-86C9-54D1AC25B967}" type="presParOf" srcId="{B07ECA61-2EE5-47DA-B6B2-A506065E22FB}" destId="{674EB621-E1FA-434E-9CB1-1509F105B737}" srcOrd="3" destOrd="0" presId="urn:microsoft.com/office/officeart/2005/8/layout/hierarchy2"/>
    <dgm:cxn modelId="{C4604F3D-8D54-4E89-B1A1-74687223114F}" type="presParOf" srcId="{674EB621-E1FA-434E-9CB1-1509F105B737}" destId="{4607F7C1-738B-4769-99D1-859171966D53}" srcOrd="0" destOrd="0" presId="urn:microsoft.com/office/officeart/2005/8/layout/hierarchy2"/>
    <dgm:cxn modelId="{67746354-ABC9-41CE-8CA4-BBA0A3A4A143}" type="presParOf" srcId="{674EB621-E1FA-434E-9CB1-1509F105B737}" destId="{71C5C139-9291-4CA7-BFD1-D5A8A55A8EAA}"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A76166-DF93-46D5-8AC2-9C0F314937A4}"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F467432E-C96D-43D5-9166-7EF2B85AE55A}" type="pres">
      <dgm:prSet presAssocID="{A5A76166-DF93-46D5-8AC2-9C0F314937A4}" presName="composite" presStyleCnt="0">
        <dgm:presLayoutVars>
          <dgm:chMax val="5"/>
          <dgm:dir/>
          <dgm:animLvl val="ctr"/>
          <dgm:resizeHandles val="exact"/>
        </dgm:presLayoutVars>
      </dgm:prSet>
      <dgm:spPr/>
      <dgm:t>
        <a:bodyPr/>
        <a:lstStyle/>
        <a:p>
          <a:endParaRPr lang="en-US"/>
        </a:p>
      </dgm:t>
    </dgm:pt>
    <dgm:pt modelId="{7735A1FD-3477-41F1-B314-1BD6E4A9D8E7}" type="pres">
      <dgm:prSet presAssocID="{A5A76166-DF93-46D5-8AC2-9C0F314937A4}" presName="cycle" presStyleCnt="0"/>
      <dgm:spPr/>
    </dgm:pt>
  </dgm:ptLst>
  <dgm:cxnLst>
    <dgm:cxn modelId="{0AAF55E4-2C52-4AD6-8F5D-EAD80B896E6F}" type="presOf" srcId="{A5A76166-DF93-46D5-8AC2-9C0F314937A4}" destId="{F467432E-C96D-43D5-9166-7EF2B85AE55A}" srcOrd="0" destOrd="0" presId="urn:microsoft.com/office/officeart/2005/8/layout/radial2"/>
    <dgm:cxn modelId="{1AA46693-7C46-4562-B8EC-77FDFE59D64D}" type="presParOf" srcId="{F467432E-C96D-43D5-9166-7EF2B85AE55A}" destId="{7735A1FD-3477-41F1-B314-1BD6E4A9D8E7}" srcOrd="0"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78A5C7-CC56-4010-8DED-0463461DAF74}"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490595E0-F5D6-4924-80E6-1D6FDC9CBB60}">
      <dgm:prSet phldrT="[Text]"/>
      <dgm:spPr>
        <a:solidFill>
          <a:schemeClr val="accent5"/>
        </a:solidFill>
      </dgm:spPr>
      <dgm:t>
        <a:bodyPr/>
        <a:lstStyle/>
        <a:p>
          <a:r>
            <a:rPr lang="en-US" dirty="0" smtClean="0">
              <a:solidFill>
                <a:schemeClr val="bg1"/>
              </a:solidFill>
            </a:rPr>
            <a:t>OA</a:t>
          </a:r>
          <a:endParaRPr lang="en-US" dirty="0">
            <a:solidFill>
              <a:schemeClr val="bg1"/>
            </a:solidFill>
          </a:endParaRPr>
        </a:p>
      </dgm:t>
    </dgm:pt>
    <dgm:pt modelId="{D446AC03-C890-4C79-BFD4-3652032AC1D8}" type="parTrans" cxnId="{BD1720F5-FE26-4367-BAB2-2E133A1AD9F8}">
      <dgm:prSet/>
      <dgm:spPr/>
      <dgm:t>
        <a:bodyPr/>
        <a:lstStyle/>
        <a:p>
          <a:endParaRPr lang="en-US"/>
        </a:p>
      </dgm:t>
    </dgm:pt>
    <dgm:pt modelId="{72D184D7-DEC3-4F41-A7A1-1F7BEE087776}" type="sibTrans" cxnId="{BD1720F5-FE26-4367-BAB2-2E133A1AD9F8}">
      <dgm:prSet/>
      <dgm:spPr/>
      <dgm:t>
        <a:bodyPr/>
        <a:lstStyle/>
        <a:p>
          <a:endParaRPr lang="en-US"/>
        </a:p>
      </dgm:t>
    </dgm:pt>
    <dgm:pt modelId="{75A9919B-35CE-413B-88A7-E0DE92C41CB7}">
      <dgm:prSet phldrT="[Text]" custT="1"/>
      <dgm:spPr>
        <a:solidFill>
          <a:srgbClr val="92D050"/>
        </a:solidFill>
      </dgm:spPr>
      <dgm:t>
        <a:bodyPr/>
        <a:lstStyle/>
        <a:p>
          <a:r>
            <a:rPr lang="en-US" sz="2000" dirty="0" smtClean="0"/>
            <a:t>self archive</a:t>
          </a:r>
        </a:p>
        <a:p>
          <a:r>
            <a:rPr lang="en-US" sz="1500" dirty="0" smtClean="0"/>
            <a:t>a.k.a. Green OA</a:t>
          </a:r>
          <a:endParaRPr lang="en-US" sz="1500" dirty="0"/>
        </a:p>
      </dgm:t>
    </dgm:pt>
    <dgm:pt modelId="{E4F1DE2E-137C-4940-9048-83ACE8C226D2}" type="parTrans" cxnId="{482E983B-D152-4684-875F-E100EECD9E93}">
      <dgm:prSet/>
      <dgm:spPr/>
      <dgm:t>
        <a:bodyPr/>
        <a:lstStyle/>
        <a:p>
          <a:endParaRPr lang="en-US"/>
        </a:p>
      </dgm:t>
    </dgm:pt>
    <dgm:pt modelId="{D8FE9C7C-5603-4B9F-BA93-393341211467}" type="sibTrans" cxnId="{482E983B-D152-4684-875F-E100EECD9E93}">
      <dgm:prSet/>
      <dgm:spPr/>
      <dgm:t>
        <a:bodyPr/>
        <a:lstStyle/>
        <a:p>
          <a:endParaRPr lang="en-US"/>
        </a:p>
      </dgm:t>
    </dgm:pt>
    <dgm:pt modelId="{3FC05F50-E27F-4376-999A-52C1954A8E5D}">
      <dgm:prSet phldrT="[Text]" custT="1"/>
      <dgm:spPr>
        <a:solidFill>
          <a:schemeClr val="accent4"/>
        </a:solidFill>
      </dgm:spPr>
      <dgm:t>
        <a:bodyPr/>
        <a:lstStyle/>
        <a:p>
          <a:r>
            <a:rPr lang="en-US" sz="2000" dirty="0" smtClean="0"/>
            <a:t>OA publication</a:t>
          </a:r>
        </a:p>
        <a:p>
          <a:r>
            <a:rPr lang="en-US" sz="1500" dirty="0" smtClean="0"/>
            <a:t>a.k.a. Gold OA</a:t>
          </a:r>
          <a:endParaRPr lang="en-US" sz="1500" dirty="0"/>
        </a:p>
      </dgm:t>
    </dgm:pt>
    <dgm:pt modelId="{94E06655-A59D-45E5-B7CC-BC83AA63BE93}" type="parTrans" cxnId="{E7E841B0-E63B-4B07-9972-A163A2808252}">
      <dgm:prSet/>
      <dgm:spPr/>
      <dgm:t>
        <a:bodyPr/>
        <a:lstStyle/>
        <a:p>
          <a:endParaRPr lang="en-US"/>
        </a:p>
      </dgm:t>
    </dgm:pt>
    <dgm:pt modelId="{FE203483-3549-45A3-A091-6032E25FDD4B}" type="sibTrans" cxnId="{E7E841B0-E63B-4B07-9972-A163A2808252}">
      <dgm:prSet/>
      <dgm:spPr/>
      <dgm:t>
        <a:bodyPr/>
        <a:lstStyle/>
        <a:p>
          <a:endParaRPr lang="en-US"/>
        </a:p>
      </dgm:t>
    </dgm:pt>
    <dgm:pt modelId="{9C19478A-C8C1-405D-83E1-0FF3B86B7261}">
      <dgm:prSet phldrT="[Text]" custT="1"/>
      <dgm:spPr>
        <a:solidFill>
          <a:schemeClr val="accent4">
            <a:lumMod val="40000"/>
            <a:lumOff val="60000"/>
          </a:schemeClr>
        </a:solidFill>
      </dgm:spPr>
      <dgm:t>
        <a:bodyPr/>
        <a:lstStyle/>
        <a:p>
          <a:r>
            <a:rPr lang="en-US" sz="2800" dirty="0" smtClean="0">
              <a:solidFill>
                <a:schemeClr val="tx1"/>
              </a:solidFill>
            </a:rPr>
            <a:t>for-profit</a:t>
          </a:r>
          <a:endParaRPr lang="en-US" sz="2800" dirty="0">
            <a:solidFill>
              <a:schemeClr val="tx1"/>
            </a:solidFill>
          </a:endParaRPr>
        </a:p>
      </dgm:t>
    </dgm:pt>
    <dgm:pt modelId="{0AAF5DC6-619B-4473-A1D7-0B1CECFF80B0}" type="parTrans" cxnId="{B51C5022-C87E-4D51-9D50-50271FE9E2E6}">
      <dgm:prSet/>
      <dgm:spPr/>
      <dgm:t>
        <a:bodyPr/>
        <a:lstStyle/>
        <a:p>
          <a:endParaRPr lang="en-US"/>
        </a:p>
      </dgm:t>
    </dgm:pt>
    <dgm:pt modelId="{7E9E9B6C-8C79-4026-95D9-A0603C1DE524}" type="sibTrans" cxnId="{B51C5022-C87E-4D51-9D50-50271FE9E2E6}">
      <dgm:prSet/>
      <dgm:spPr/>
      <dgm:t>
        <a:bodyPr/>
        <a:lstStyle/>
        <a:p>
          <a:endParaRPr lang="en-US"/>
        </a:p>
      </dgm:t>
    </dgm:pt>
    <dgm:pt modelId="{F6AB502D-F337-4871-BAF8-D44D6E03164D}">
      <dgm:prSet custT="1"/>
      <dgm:spPr>
        <a:solidFill>
          <a:schemeClr val="accent4">
            <a:lumMod val="40000"/>
            <a:lumOff val="60000"/>
          </a:schemeClr>
        </a:solidFill>
      </dgm:spPr>
      <dgm:t>
        <a:bodyPr/>
        <a:lstStyle/>
        <a:p>
          <a:r>
            <a:rPr lang="en-US" sz="2800" dirty="0" smtClean="0">
              <a:solidFill>
                <a:schemeClr val="tx1"/>
              </a:solidFill>
            </a:rPr>
            <a:t>non-profit</a:t>
          </a:r>
          <a:endParaRPr lang="en-US" sz="2800" dirty="0">
            <a:solidFill>
              <a:schemeClr val="tx1"/>
            </a:solidFill>
          </a:endParaRPr>
        </a:p>
      </dgm:t>
    </dgm:pt>
    <dgm:pt modelId="{D5962A3B-6B2E-4A59-A5B5-DC1AE944D6C6}" type="parTrans" cxnId="{1F0C1E59-6341-4C90-A6F4-3095726C65F4}">
      <dgm:prSet/>
      <dgm:spPr/>
      <dgm:t>
        <a:bodyPr/>
        <a:lstStyle/>
        <a:p>
          <a:endParaRPr lang="en-US"/>
        </a:p>
      </dgm:t>
    </dgm:pt>
    <dgm:pt modelId="{AA22A259-8DB4-4227-A0D1-E7EF2EEAB855}" type="sibTrans" cxnId="{1F0C1E59-6341-4C90-A6F4-3095726C65F4}">
      <dgm:prSet/>
      <dgm:spPr/>
      <dgm:t>
        <a:bodyPr/>
        <a:lstStyle/>
        <a:p>
          <a:endParaRPr lang="en-US"/>
        </a:p>
      </dgm:t>
    </dgm:pt>
    <dgm:pt modelId="{B08745DF-21F0-4B57-8921-EF52D5A6DA38}">
      <dgm:prSet custT="1"/>
      <dgm:spPr>
        <a:solidFill>
          <a:schemeClr val="accent4">
            <a:lumMod val="40000"/>
            <a:lumOff val="60000"/>
          </a:schemeClr>
        </a:solidFill>
      </dgm:spPr>
      <dgm:t>
        <a:bodyPr/>
        <a:lstStyle/>
        <a:p>
          <a:r>
            <a:rPr lang="en-US" sz="1800" dirty="0" smtClean="0">
              <a:solidFill>
                <a:schemeClr val="tx1"/>
              </a:solidFill>
            </a:rPr>
            <a:t>hybrid Gold with reading and publication fees</a:t>
          </a:r>
          <a:endParaRPr lang="en-US" sz="1800" dirty="0">
            <a:solidFill>
              <a:schemeClr val="tx1"/>
            </a:solidFill>
          </a:endParaRPr>
        </a:p>
      </dgm:t>
    </dgm:pt>
    <dgm:pt modelId="{947D113A-4750-4585-BEAB-7E0A4D260B97}" type="parTrans" cxnId="{2BAE8AF5-EE9D-424C-B8B4-B25C71CFE4F3}">
      <dgm:prSet/>
      <dgm:spPr/>
      <dgm:t>
        <a:bodyPr/>
        <a:lstStyle/>
        <a:p>
          <a:endParaRPr lang="en-US"/>
        </a:p>
      </dgm:t>
    </dgm:pt>
    <dgm:pt modelId="{47032D00-F4A3-4A33-A518-4A5EB3E358F9}" type="sibTrans" cxnId="{2BAE8AF5-EE9D-424C-B8B4-B25C71CFE4F3}">
      <dgm:prSet/>
      <dgm:spPr/>
      <dgm:t>
        <a:bodyPr/>
        <a:lstStyle/>
        <a:p>
          <a:endParaRPr lang="en-US"/>
        </a:p>
      </dgm:t>
    </dgm:pt>
    <dgm:pt modelId="{1B5B6D37-AD8A-44DA-A247-7C1636B18426}">
      <dgm:prSet custT="1"/>
      <dgm:spPr>
        <a:solidFill>
          <a:schemeClr val="accent4">
            <a:lumMod val="40000"/>
            <a:lumOff val="60000"/>
          </a:schemeClr>
        </a:solidFill>
      </dgm:spPr>
      <dgm:t>
        <a:bodyPr/>
        <a:lstStyle/>
        <a:p>
          <a:r>
            <a:rPr lang="en-US" sz="1800" dirty="0" smtClean="0">
              <a:solidFill>
                <a:schemeClr val="tx1"/>
              </a:solidFill>
            </a:rPr>
            <a:t>full Gold with for-profit publication fees</a:t>
          </a:r>
          <a:endParaRPr lang="en-US" sz="1800" dirty="0">
            <a:solidFill>
              <a:schemeClr val="tx1"/>
            </a:solidFill>
          </a:endParaRPr>
        </a:p>
      </dgm:t>
    </dgm:pt>
    <dgm:pt modelId="{75498D0C-E5F9-47BB-B372-26D254916192}" type="parTrans" cxnId="{435D65C0-0B3A-4340-95BA-BA322FBA654B}">
      <dgm:prSet/>
      <dgm:spPr/>
      <dgm:t>
        <a:bodyPr/>
        <a:lstStyle/>
        <a:p>
          <a:endParaRPr lang="en-US"/>
        </a:p>
      </dgm:t>
    </dgm:pt>
    <dgm:pt modelId="{2BA71103-B410-4F8B-80B6-3E728E216072}" type="sibTrans" cxnId="{435D65C0-0B3A-4340-95BA-BA322FBA654B}">
      <dgm:prSet/>
      <dgm:spPr/>
      <dgm:t>
        <a:bodyPr/>
        <a:lstStyle/>
        <a:p>
          <a:endParaRPr lang="en-US"/>
        </a:p>
      </dgm:t>
    </dgm:pt>
    <dgm:pt modelId="{FD5EBA6D-0027-4715-97B6-303E9024D5BA}">
      <dgm:prSet custT="1"/>
      <dgm:spPr>
        <a:solidFill>
          <a:schemeClr val="accent4">
            <a:lumMod val="40000"/>
            <a:lumOff val="60000"/>
          </a:schemeClr>
        </a:solidFill>
      </dgm:spPr>
      <dgm:t>
        <a:bodyPr/>
        <a:lstStyle/>
        <a:p>
          <a:r>
            <a:rPr lang="en-US" sz="1800" dirty="0" smtClean="0">
              <a:solidFill>
                <a:schemeClr val="tx1"/>
              </a:solidFill>
            </a:rPr>
            <a:t>full Gold with non-profit publication fees</a:t>
          </a:r>
          <a:endParaRPr lang="en-US" sz="1800" dirty="0">
            <a:solidFill>
              <a:schemeClr val="tx1"/>
            </a:solidFill>
          </a:endParaRPr>
        </a:p>
      </dgm:t>
    </dgm:pt>
    <dgm:pt modelId="{F9886DF8-A250-46F1-90A0-B6B3BD5AF055}" type="parTrans" cxnId="{EA7E56BC-6105-4A8D-9AD5-13F4939C20E2}">
      <dgm:prSet/>
      <dgm:spPr/>
      <dgm:t>
        <a:bodyPr/>
        <a:lstStyle/>
        <a:p>
          <a:endParaRPr lang="en-US"/>
        </a:p>
      </dgm:t>
    </dgm:pt>
    <dgm:pt modelId="{9D6E4E70-5145-444F-AA07-468575EFF0C0}" type="sibTrans" cxnId="{EA7E56BC-6105-4A8D-9AD5-13F4939C20E2}">
      <dgm:prSet/>
      <dgm:spPr/>
      <dgm:t>
        <a:bodyPr/>
        <a:lstStyle/>
        <a:p>
          <a:endParaRPr lang="en-US"/>
        </a:p>
      </dgm:t>
    </dgm:pt>
    <dgm:pt modelId="{EF840F52-A9AF-4793-AADD-29A63F5B157A}">
      <dgm:prSet custT="1"/>
      <dgm:spPr>
        <a:solidFill>
          <a:schemeClr val="accent4">
            <a:lumMod val="40000"/>
            <a:lumOff val="60000"/>
          </a:schemeClr>
        </a:solidFill>
      </dgm:spPr>
      <dgm:t>
        <a:bodyPr/>
        <a:lstStyle/>
        <a:p>
          <a:r>
            <a:rPr lang="en-US" sz="1800" dirty="0" smtClean="0">
              <a:solidFill>
                <a:schemeClr val="tx1"/>
              </a:solidFill>
            </a:rPr>
            <a:t>full Gold without publication fees</a:t>
          </a:r>
          <a:endParaRPr lang="en-US" sz="1800" dirty="0">
            <a:solidFill>
              <a:schemeClr val="tx1"/>
            </a:solidFill>
          </a:endParaRPr>
        </a:p>
      </dgm:t>
    </dgm:pt>
    <dgm:pt modelId="{05BD0976-0CCA-438A-961B-BD21F60180E2}" type="parTrans" cxnId="{CD2BA87A-3025-47F5-BB3B-51FC122DF26B}">
      <dgm:prSet/>
      <dgm:spPr/>
      <dgm:t>
        <a:bodyPr/>
        <a:lstStyle/>
        <a:p>
          <a:endParaRPr lang="en-US"/>
        </a:p>
      </dgm:t>
    </dgm:pt>
    <dgm:pt modelId="{F5FDCBD1-7094-4C10-96D2-80559D7DC1C4}" type="sibTrans" cxnId="{CD2BA87A-3025-47F5-BB3B-51FC122DF26B}">
      <dgm:prSet/>
      <dgm:spPr/>
      <dgm:t>
        <a:bodyPr/>
        <a:lstStyle/>
        <a:p>
          <a:endParaRPr lang="en-US"/>
        </a:p>
      </dgm:t>
    </dgm:pt>
    <dgm:pt modelId="{01C4A2B1-D430-4C05-BE0C-C3AD1B9F5E75}" type="pres">
      <dgm:prSet presAssocID="{5678A5C7-CC56-4010-8DED-0463461DAF74}" presName="diagram" presStyleCnt="0">
        <dgm:presLayoutVars>
          <dgm:chPref val="1"/>
          <dgm:dir/>
          <dgm:animOne val="branch"/>
          <dgm:animLvl val="lvl"/>
          <dgm:resizeHandles val="exact"/>
        </dgm:presLayoutVars>
      </dgm:prSet>
      <dgm:spPr/>
      <dgm:t>
        <a:bodyPr/>
        <a:lstStyle/>
        <a:p>
          <a:endParaRPr lang="en-US"/>
        </a:p>
      </dgm:t>
    </dgm:pt>
    <dgm:pt modelId="{024C17F7-15B4-4411-8508-12CD5734CB3A}" type="pres">
      <dgm:prSet presAssocID="{490595E0-F5D6-4924-80E6-1D6FDC9CBB60}" presName="root1" presStyleCnt="0"/>
      <dgm:spPr/>
    </dgm:pt>
    <dgm:pt modelId="{6F9DFA62-190D-42DF-B774-281F85520493}" type="pres">
      <dgm:prSet presAssocID="{490595E0-F5D6-4924-80E6-1D6FDC9CBB60}" presName="LevelOneTextNode" presStyleLbl="node0" presStyleIdx="0" presStyleCnt="1" custLinFactNeighborX="-819" custLinFactNeighborY="39405">
        <dgm:presLayoutVars>
          <dgm:chPref val="3"/>
        </dgm:presLayoutVars>
      </dgm:prSet>
      <dgm:spPr/>
      <dgm:t>
        <a:bodyPr/>
        <a:lstStyle/>
        <a:p>
          <a:endParaRPr lang="en-US"/>
        </a:p>
      </dgm:t>
    </dgm:pt>
    <dgm:pt modelId="{B07ECA61-2EE5-47DA-B6B2-A506065E22FB}" type="pres">
      <dgm:prSet presAssocID="{490595E0-F5D6-4924-80E6-1D6FDC9CBB60}" presName="level2hierChild" presStyleCnt="0"/>
      <dgm:spPr/>
    </dgm:pt>
    <dgm:pt modelId="{7A4C4A6F-4468-4870-AB70-B7D2873F2709}" type="pres">
      <dgm:prSet presAssocID="{E4F1DE2E-137C-4940-9048-83ACE8C226D2}" presName="conn2-1" presStyleLbl="parChTrans1D2" presStyleIdx="0" presStyleCnt="2"/>
      <dgm:spPr/>
      <dgm:t>
        <a:bodyPr/>
        <a:lstStyle/>
        <a:p>
          <a:endParaRPr lang="en-US"/>
        </a:p>
      </dgm:t>
    </dgm:pt>
    <dgm:pt modelId="{9977F0AE-AAC4-415D-BBFC-6E69738F0B62}" type="pres">
      <dgm:prSet presAssocID="{E4F1DE2E-137C-4940-9048-83ACE8C226D2}" presName="connTx" presStyleLbl="parChTrans1D2" presStyleIdx="0" presStyleCnt="2"/>
      <dgm:spPr/>
      <dgm:t>
        <a:bodyPr/>
        <a:lstStyle/>
        <a:p>
          <a:endParaRPr lang="en-US"/>
        </a:p>
      </dgm:t>
    </dgm:pt>
    <dgm:pt modelId="{28617BF8-24ED-422F-BE3F-B96CB25FCCA6}" type="pres">
      <dgm:prSet presAssocID="{75A9919B-35CE-413B-88A7-E0DE92C41CB7}" presName="root2" presStyleCnt="0"/>
      <dgm:spPr/>
    </dgm:pt>
    <dgm:pt modelId="{2D3EF236-5BAE-46B7-8172-CF59A30C8FB9}" type="pres">
      <dgm:prSet presAssocID="{75A9919B-35CE-413B-88A7-E0DE92C41CB7}" presName="LevelTwoTextNode" presStyleLbl="node2" presStyleIdx="0" presStyleCnt="2" custLinFactY="89724" custLinFactNeighborX="489" custLinFactNeighborY="100000">
        <dgm:presLayoutVars>
          <dgm:chPref val="3"/>
        </dgm:presLayoutVars>
      </dgm:prSet>
      <dgm:spPr/>
      <dgm:t>
        <a:bodyPr/>
        <a:lstStyle/>
        <a:p>
          <a:endParaRPr lang="en-US"/>
        </a:p>
      </dgm:t>
    </dgm:pt>
    <dgm:pt modelId="{DA25F0F9-446F-442C-ACC6-EF57D5516293}" type="pres">
      <dgm:prSet presAssocID="{75A9919B-35CE-413B-88A7-E0DE92C41CB7}" presName="level3hierChild" presStyleCnt="0"/>
      <dgm:spPr/>
    </dgm:pt>
    <dgm:pt modelId="{5597279E-E243-4679-BBDB-4E3B21E509ED}" type="pres">
      <dgm:prSet presAssocID="{94E06655-A59D-45E5-B7CC-BC83AA63BE93}" presName="conn2-1" presStyleLbl="parChTrans1D2" presStyleIdx="1" presStyleCnt="2"/>
      <dgm:spPr/>
      <dgm:t>
        <a:bodyPr/>
        <a:lstStyle/>
        <a:p>
          <a:endParaRPr lang="en-US"/>
        </a:p>
      </dgm:t>
    </dgm:pt>
    <dgm:pt modelId="{6186F3BC-EDF5-46A7-BB9F-6A2F47F39C29}" type="pres">
      <dgm:prSet presAssocID="{94E06655-A59D-45E5-B7CC-BC83AA63BE93}" presName="connTx" presStyleLbl="parChTrans1D2" presStyleIdx="1" presStyleCnt="2"/>
      <dgm:spPr/>
      <dgm:t>
        <a:bodyPr/>
        <a:lstStyle/>
        <a:p>
          <a:endParaRPr lang="en-US"/>
        </a:p>
      </dgm:t>
    </dgm:pt>
    <dgm:pt modelId="{674EB621-E1FA-434E-9CB1-1509F105B737}" type="pres">
      <dgm:prSet presAssocID="{3FC05F50-E27F-4376-999A-52C1954A8E5D}" presName="root2" presStyleCnt="0"/>
      <dgm:spPr/>
    </dgm:pt>
    <dgm:pt modelId="{4607F7C1-738B-4769-99D1-859171966D53}" type="pres">
      <dgm:prSet presAssocID="{3FC05F50-E27F-4376-999A-52C1954A8E5D}" presName="LevelTwoTextNode" presStyleLbl="node2" presStyleIdx="1" presStyleCnt="2" custLinFactNeighborX="-489" custLinFactNeighborY="-88209">
        <dgm:presLayoutVars>
          <dgm:chPref val="3"/>
        </dgm:presLayoutVars>
      </dgm:prSet>
      <dgm:spPr/>
      <dgm:t>
        <a:bodyPr/>
        <a:lstStyle/>
        <a:p>
          <a:endParaRPr lang="en-US"/>
        </a:p>
      </dgm:t>
    </dgm:pt>
    <dgm:pt modelId="{71C5C139-9291-4CA7-BFD1-D5A8A55A8EAA}" type="pres">
      <dgm:prSet presAssocID="{3FC05F50-E27F-4376-999A-52C1954A8E5D}" presName="level3hierChild" presStyleCnt="0"/>
      <dgm:spPr/>
    </dgm:pt>
    <dgm:pt modelId="{7CE1BA71-087C-4F34-894C-E5507EB9BFF1}" type="pres">
      <dgm:prSet presAssocID="{0AAF5DC6-619B-4473-A1D7-0B1CECFF80B0}" presName="conn2-1" presStyleLbl="parChTrans1D3" presStyleIdx="0" presStyleCnt="2"/>
      <dgm:spPr/>
      <dgm:t>
        <a:bodyPr/>
        <a:lstStyle/>
        <a:p>
          <a:endParaRPr lang="en-US"/>
        </a:p>
      </dgm:t>
    </dgm:pt>
    <dgm:pt modelId="{AC6011F1-BAB3-4B64-8227-06B20289B952}" type="pres">
      <dgm:prSet presAssocID="{0AAF5DC6-619B-4473-A1D7-0B1CECFF80B0}" presName="connTx" presStyleLbl="parChTrans1D3" presStyleIdx="0" presStyleCnt="2"/>
      <dgm:spPr/>
      <dgm:t>
        <a:bodyPr/>
        <a:lstStyle/>
        <a:p>
          <a:endParaRPr lang="en-US"/>
        </a:p>
      </dgm:t>
    </dgm:pt>
    <dgm:pt modelId="{9E37D73D-8C69-4007-BC17-36ED7FB8BBF8}" type="pres">
      <dgm:prSet presAssocID="{9C19478A-C8C1-405D-83E1-0FF3B86B7261}" presName="root2" presStyleCnt="0"/>
      <dgm:spPr/>
    </dgm:pt>
    <dgm:pt modelId="{6D184C8B-D373-4D62-B030-B0C22B9170F8}" type="pres">
      <dgm:prSet presAssocID="{9C19478A-C8C1-405D-83E1-0FF3B86B7261}" presName="LevelTwoTextNode" presStyleLbl="node3" presStyleIdx="0" presStyleCnt="2" custLinFactNeighborX="-1467" custLinFactNeighborY="-17633">
        <dgm:presLayoutVars>
          <dgm:chPref val="3"/>
        </dgm:presLayoutVars>
      </dgm:prSet>
      <dgm:spPr/>
      <dgm:t>
        <a:bodyPr/>
        <a:lstStyle/>
        <a:p>
          <a:endParaRPr lang="en-US"/>
        </a:p>
      </dgm:t>
    </dgm:pt>
    <dgm:pt modelId="{0B6CBBE4-9DD9-4DBD-82D0-A9E63B348837}" type="pres">
      <dgm:prSet presAssocID="{9C19478A-C8C1-405D-83E1-0FF3B86B7261}" presName="level3hierChild" presStyleCnt="0"/>
      <dgm:spPr/>
    </dgm:pt>
    <dgm:pt modelId="{799A4A82-EA40-4A54-931B-EC67D99DD785}" type="pres">
      <dgm:prSet presAssocID="{947D113A-4750-4585-BEAB-7E0A4D260B97}" presName="conn2-1" presStyleLbl="parChTrans1D4" presStyleIdx="0" presStyleCnt="4"/>
      <dgm:spPr/>
      <dgm:t>
        <a:bodyPr/>
        <a:lstStyle/>
        <a:p>
          <a:endParaRPr lang="en-US"/>
        </a:p>
      </dgm:t>
    </dgm:pt>
    <dgm:pt modelId="{58652D53-8F13-433A-B6A6-D1DC2C05AA2C}" type="pres">
      <dgm:prSet presAssocID="{947D113A-4750-4585-BEAB-7E0A4D260B97}" presName="connTx" presStyleLbl="parChTrans1D4" presStyleIdx="0" presStyleCnt="4"/>
      <dgm:spPr/>
      <dgm:t>
        <a:bodyPr/>
        <a:lstStyle/>
        <a:p>
          <a:endParaRPr lang="en-US"/>
        </a:p>
      </dgm:t>
    </dgm:pt>
    <dgm:pt modelId="{C129A5B0-8228-4114-85EA-8B14B930B80E}" type="pres">
      <dgm:prSet presAssocID="{B08745DF-21F0-4B57-8921-EF52D5A6DA38}" presName="root2" presStyleCnt="0"/>
      <dgm:spPr/>
    </dgm:pt>
    <dgm:pt modelId="{D81D3003-6720-4542-9F33-81001C006C45}" type="pres">
      <dgm:prSet presAssocID="{B08745DF-21F0-4B57-8921-EF52D5A6DA38}" presName="LevelTwoTextNode" presStyleLbl="node4" presStyleIdx="0" presStyleCnt="4" custLinFactNeighborX="258" custLinFactNeighborY="-16150">
        <dgm:presLayoutVars>
          <dgm:chPref val="3"/>
        </dgm:presLayoutVars>
      </dgm:prSet>
      <dgm:spPr/>
      <dgm:t>
        <a:bodyPr/>
        <a:lstStyle/>
        <a:p>
          <a:endParaRPr lang="en-US"/>
        </a:p>
      </dgm:t>
    </dgm:pt>
    <dgm:pt modelId="{0299ADA1-F9A5-4206-AADD-31395A65B9C9}" type="pres">
      <dgm:prSet presAssocID="{B08745DF-21F0-4B57-8921-EF52D5A6DA38}" presName="level3hierChild" presStyleCnt="0"/>
      <dgm:spPr/>
    </dgm:pt>
    <dgm:pt modelId="{5041687E-A3BC-44D1-84AD-AB4197B68500}" type="pres">
      <dgm:prSet presAssocID="{75498D0C-E5F9-47BB-B372-26D254916192}" presName="conn2-1" presStyleLbl="parChTrans1D4" presStyleIdx="1" presStyleCnt="4"/>
      <dgm:spPr/>
      <dgm:t>
        <a:bodyPr/>
        <a:lstStyle/>
        <a:p>
          <a:endParaRPr lang="en-US"/>
        </a:p>
      </dgm:t>
    </dgm:pt>
    <dgm:pt modelId="{05A8E371-6982-4F86-AF18-47B86799FF77}" type="pres">
      <dgm:prSet presAssocID="{75498D0C-E5F9-47BB-B372-26D254916192}" presName="connTx" presStyleLbl="parChTrans1D4" presStyleIdx="1" presStyleCnt="4"/>
      <dgm:spPr/>
      <dgm:t>
        <a:bodyPr/>
        <a:lstStyle/>
        <a:p>
          <a:endParaRPr lang="en-US"/>
        </a:p>
      </dgm:t>
    </dgm:pt>
    <dgm:pt modelId="{57437B8A-BC40-43EF-BFC1-5AB38ED360C4}" type="pres">
      <dgm:prSet presAssocID="{1B5B6D37-AD8A-44DA-A247-7C1636B18426}" presName="root2" presStyleCnt="0"/>
      <dgm:spPr/>
    </dgm:pt>
    <dgm:pt modelId="{9C05C522-BB0F-4577-B358-05D93C01C82D}" type="pres">
      <dgm:prSet presAssocID="{1B5B6D37-AD8A-44DA-A247-7C1636B18426}" presName="LevelTwoTextNode" presStyleLbl="node4" presStyleIdx="1" presStyleCnt="4" custLinFactNeighborX="258" custLinFactNeighborY="-23479">
        <dgm:presLayoutVars>
          <dgm:chPref val="3"/>
        </dgm:presLayoutVars>
      </dgm:prSet>
      <dgm:spPr/>
      <dgm:t>
        <a:bodyPr/>
        <a:lstStyle/>
        <a:p>
          <a:endParaRPr lang="en-US"/>
        </a:p>
      </dgm:t>
    </dgm:pt>
    <dgm:pt modelId="{11701306-1CF4-44AE-BD6C-57DEB2293777}" type="pres">
      <dgm:prSet presAssocID="{1B5B6D37-AD8A-44DA-A247-7C1636B18426}" presName="level3hierChild" presStyleCnt="0"/>
      <dgm:spPr/>
    </dgm:pt>
    <dgm:pt modelId="{5FD86D79-6A97-4CFE-9CB7-2BC4D2670BF0}" type="pres">
      <dgm:prSet presAssocID="{D5962A3B-6B2E-4A59-A5B5-DC1AE944D6C6}" presName="conn2-1" presStyleLbl="parChTrans1D3" presStyleIdx="1" presStyleCnt="2"/>
      <dgm:spPr/>
      <dgm:t>
        <a:bodyPr/>
        <a:lstStyle/>
        <a:p>
          <a:endParaRPr lang="en-US"/>
        </a:p>
      </dgm:t>
    </dgm:pt>
    <dgm:pt modelId="{4F29CDD7-1AA0-44B6-97A1-B023763CC69E}" type="pres">
      <dgm:prSet presAssocID="{D5962A3B-6B2E-4A59-A5B5-DC1AE944D6C6}" presName="connTx" presStyleLbl="parChTrans1D3" presStyleIdx="1" presStyleCnt="2"/>
      <dgm:spPr/>
      <dgm:t>
        <a:bodyPr/>
        <a:lstStyle/>
        <a:p>
          <a:endParaRPr lang="en-US"/>
        </a:p>
      </dgm:t>
    </dgm:pt>
    <dgm:pt modelId="{629C4A16-BCC6-4574-B9DF-CD53C72B4F2E}" type="pres">
      <dgm:prSet presAssocID="{F6AB502D-F337-4871-BAF8-D44D6E03164D}" presName="root2" presStyleCnt="0"/>
      <dgm:spPr/>
    </dgm:pt>
    <dgm:pt modelId="{9629EE72-A9A3-47C5-991D-A91B4519970A}" type="pres">
      <dgm:prSet presAssocID="{F6AB502D-F337-4871-BAF8-D44D6E03164D}" presName="LevelTwoTextNode" presStyleLbl="node3" presStyleIdx="1" presStyleCnt="2" custLinFactNeighborX="978" custLinFactNeighborY="-33095">
        <dgm:presLayoutVars>
          <dgm:chPref val="3"/>
        </dgm:presLayoutVars>
      </dgm:prSet>
      <dgm:spPr/>
      <dgm:t>
        <a:bodyPr/>
        <a:lstStyle/>
        <a:p>
          <a:endParaRPr lang="en-US"/>
        </a:p>
      </dgm:t>
    </dgm:pt>
    <dgm:pt modelId="{B967B85F-C5C7-449D-9535-761A33D84CC6}" type="pres">
      <dgm:prSet presAssocID="{F6AB502D-F337-4871-BAF8-D44D6E03164D}" presName="level3hierChild" presStyleCnt="0"/>
      <dgm:spPr/>
    </dgm:pt>
    <dgm:pt modelId="{DE777E94-5520-40A9-9EB0-46A96C5F7C83}" type="pres">
      <dgm:prSet presAssocID="{F9886DF8-A250-46F1-90A0-B6B3BD5AF055}" presName="conn2-1" presStyleLbl="parChTrans1D4" presStyleIdx="2" presStyleCnt="4"/>
      <dgm:spPr/>
      <dgm:t>
        <a:bodyPr/>
        <a:lstStyle/>
        <a:p>
          <a:endParaRPr lang="en-US"/>
        </a:p>
      </dgm:t>
    </dgm:pt>
    <dgm:pt modelId="{5CFBD5D7-872F-49D6-948E-68A3C35B0F90}" type="pres">
      <dgm:prSet presAssocID="{F9886DF8-A250-46F1-90A0-B6B3BD5AF055}" presName="connTx" presStyleLbl="parChTrans1D4" presStyleIdx="2" presStyleCnt="4"/>
      <dgm:spPr/>
      <dgm:t>
        <a:bodyPr/>
        <a:lstStyle/>
        <a:p>
          <a:endParaRPr lang="en-US"/>
        </a:p>
      </dgm:t>
    </dgm:pt>
    <dgm:pt modelId="{AC55C9E0-AC51-4995-BFB1-69DBF166EC1C}" type="pres">
      <dgm:prSet presAssocID="{FD5EBA6D-0027-4715-97B6-303E9024D5BA}" presName="root2" presStyleCnt="0"/>
      <dgm:spPr/>
    </dgm:pt>
    <dgm:pt modelId="{86784CF6-9BD9-4EA2-B66B-5653D88BAC8A}" type="pres">
      <dgm:prSet presAssocID="{FD5EBA6D-0027-4715-97B6-303E9024D5BA}" presName="LevelTwoTextNode" presStyleLbl="node4" presStyleIdx="2" presStyleCnt="4" custLinFactNeighborX="258" custLinFactNeighborY="-20178">
        <dgm:presLayoutVars>
          <dgm:chPref val="3"/>
        </dgm:presLayoutVars>
      </dgm:prSet>
      <dgm:spPr/>
      <dgm:t>
        <a:bodyPr/>
        <a:lstStyle/>
        <a:p>
          <a:endParaRPr lang="en-US"/>
        </a:p>
      </dgm:t>
    </dgm:pt>
    <dgm:pt modelId="{22183B97-994F-4569-B240-CF1F4069C4E8}" type="pres">
      <dgm:prSet presAssocID="{FD5EBA6D-0027-4715-97B6-303E9024D5BA}" presName="level3hierChild" presStyleCnt="0"/>
      <dgm:spPr/>
    </dgm:pt>
    <dgm:pt modelId="{45B58450-D67B-480D-AF46-DF758DBB1DC2}" type="pres">
      <dgm:prSet presAssocID="{05BD0976-0CCA-438A-961B-BD21F60180E2}" presName="conn2-1" presStyleLbl="parChTrans1D4" presStyleIdx="3" presStyleCnt="4"/>
      <dgm:spPr/>
      <dgm:t>
        <a:bodyPr/>
        <a:lstStyle/>
        <a:p>
          <a:endParaRPr lang="en-US"/>
        </a:p>
      </dgm:t>
    </dgm:pt>
    <dgm:pt modelId="{D06F951E-F7A4-484D-A165-B615EFF5FC32}" type="pres">
      <dgm:prSet presAssocID="{05BD0976-0CCA-438A-961B-BD21F60180E2}" presName="connTx" presStyleLbl="parChTrans1D4" presStyleIdx="3" presStyleCnt="4"/>
      <dgm:spPr/>
      <dgm:t>
        <a:bodyPr/>
        <a:lstStyle/>
        <a:p>
          <a:endParaRPr lang="en-US"/>
        </a:p>
      </dgm:t>
    </dgm:pt>
    <dgm:pt modelId="{4B7C42FE-2C87-4481-B1CD-54AA1ED1B67D}" type="pres">
      <dgm:prSet presAssocID="{EF840F52-A9AF-4793-AADD-29A63F5B157A}" presName="root2" presStyleCnt="0"/>
      <dgm:spPr/>
    </dgm:pt>
    <dgm:pt modelId="{736E5C8B-A019-442B-BA11-B390C1F3A2AD}" type="pres">
      <dgm:prSet presAssocID="{EF840F52-A9AF-4793-AADD-29A63F5B157A}" presName="LevelTwoTextNode" presStyleLbl="node4" presStyleIdx="3" presStyleCnt="4" custLinFactNeighborX="258" custLinFactNeighborY="-19566">
        <dgm:presLayoutVars>
          <dgm:chPref val="3"/>
        </dgm:presLayoutVars>
      </dgm:prSet>
      <dgm:spPr/>
      <dgm:t>
        <a:bodyPr/>
        <a:lstStyle/>
        <a:p>
          <a:endParaRPr lang="en-US"/>
        </a:p>
      </dgm:t>
    </dgm:pt>
    <dgm:pt modelId="{11456568-5CB4-426E-BA47-699AA9D1C367}" type="pres">
      <dgm:prSet presAssocID="{EF840F52-A9AF-4793-AADD-29A63F5B157A}" presName="level3hierChild" presStyleCnt="0"/>
      <dgm:spPr/>
    </dgm:pt>
  </dgm:ptLst>
  <dgm:cxnLst>
    <dgm:cxn modelId="{6D126E92-1906-4369-B91C-6A7BDDA5762C}" type="presOf" srcId="{B08745DF-21F0-4B57-8921-EF52D5A6DA38}" destId="{D81D3003-6720-4542-9F33-81001C006C45}" srcOrd="0" destOrd="0" presId="urn:microsoft.com/office/officeart/2005/8/layout/hierarchy2"/>
    <dgm:cxn modelId="{482E983B-D152-4684-875F-E100EECD9E93}" srcId="{490595E0-F5D6-4924-80E6-1D6FDC9CBB60}" destId="{75A9919B-35CE-413B-88A7-E0DE92C41CB7}" srcOrd="0" destOrd="0" parTransId="{E4F1DE2E-137C-4940-9048-83ACE8C226D2}" sibTransId="{D8FE9C7C-5603-4B9F-BA93-393341211467}"/>
    <dgm:cxn modelId="{E4FA8ABD-B977-4D5A-A8CE-8FEE69A0B776}" type="presOf" srcId="{E4F1DE2E-137C-4940-9048-83ACE8C226D2}" destId="{7A4C4A6F-4468-4870-AB70-B7D2873F2709}" srcOrd="0" destOrd="0" presId="urn:microsoft.com/office/officeart/2005/8/layout/hierarchy2"/>
    <dgm:cxn modelId="{435D65C0-0B3A-4340-95BA-BA322FBA654B}" srcId="{9C19478A-C8C1-405D-83E1-0FF3B86B7261}" destId="{1B5B6D37-AD8A-44DA-A247-7C1636B18426}" srcOrd="1" destOrd="0" parTransId="{75498D0C-E5F9-47BB-B372-26D254916192}" sibTransId="{2BA71103-B410-4F8B-80B6-3E728E216072}"/>
    <dgm:cxn modelId="{1F0C1E59-6341-4C90-A6F4-3095726C65F4}" srcId="{3FC05F50-E27F-4376-999A-52C1954A8E5D}" destId="{F6AB502D-F337-4871-BAF8-D44D6E03164D}" srcOrd="1" destOrd="0" parTransId="{D5962A3B-6B2E-4A59-A5B5-DC1AE944D6C6}" sibTransId="{AA22A259-8DB4-4227-A0D1-E7EF2EEAB855}"/>
    <dgm:cxn modelId="{48BEA09B-0C0A-4F9D-8E18-5ADF388E54F2}" type="presOf" srcId="{FD5EBA6D-0027-4715-97B6-303E9024D5BA}" destId="{86784CF6-9BD9-4EA2-B66B-5653D88BAC8A}" srcOrd="0" destOrd="0" presId="urn:microsoft.com/office/officeart/2005/8/layout/hierarchy2"/>
    <dgm:cxn modelId="{C5C2E06A-37DC-46BC-B5D8-6BE9AFFDDE21}" type="presOf" srcId="{75498D0C-E5F9-47BB-B372-26D254916192}" destId="{05A8E371-6982-4F86-AF18-47B86799FF77}" srcOrd="1" destOrd="0" presId="urn:microsoft.com/office/officeart/2005/8/layout/hierarchy2"/>
    <dgm:cxn modelId="{D5115C86-6657-41D6-815C-11C223D75ED7}" type="presOf" srcId="{F9886DF8-A250-46F1-90A0-B6B3BD5AF055}" destId="{5CFBD5D7-872F-49D6-948E-68A3C35B0F90}" srcOrd="1" destOrd="0" presId="urn:microsoft.com/office/officeart/2005/8/layout/hierarchy2"/>
    <dgm:cxn modelId="{1802ED2A-280F-4446-B89A-17A2BD0D9F45}" type="presOf" srcId="{F9886DF8-A250-46F1-90A0-B6B3BD5AF055}" destId="{DE777E94-5520-40A9-9EB0-46A96C5F7C83}" srcOrd="0" destOrd="0" presId="urn:microsoft.com/office/officeart/2005/8/layout/hierarchy2"/>
    <dgm:cxn modelId="{CD2BA87A-3025-47F5-BB3B-51FC122DF26B}" srcId="{F6AB502D-F337-4871-BAF8-D44D6E03164D}" destId="{EF840F52-A9AF-4793-AADD-29A63F5B157A}" srcOrd="1" destOrd="0" parTransId="{05BD0976-0CCA-438A-961B-BD21F60180E2}" sibTransId="{F5FDCBD1-7094-4C10-96D2-80559D7DC1C4}"/>
    <dgm:cxn modelId="{1F4C7986-7F45-451A-AC5A-D4D862F250CD}" type="presOf" srcId="{05BD0976-0CCA-438A-961B-BD21F60180E2}" destId="{45B58450-D67B-480D-AF46-DF758DBB1DC2}" srcOrd="0" destOrd="0" presId="urn:microsoft.com/office/officeart/2005/8/layout/hierarchy2"/>
    <dgm:cxn modelId="{2D9F33B8-9BDF-4B95-9118-42FA617186BC}" type="presOf" srcId="{94E06655-A59D-45E5-B7CC-BC83AA63BE93}" destId="{5597279E-E243-4679-BBDB-4E3B21E509ED}" srcOrd="0" destOrd="0" presId="urn:microsoft.com/office/officeart/2005/8/layout/hierarchy2"/>
    <dgm:cxn modelId="{5B322CA5-11C7-494B-AE35-F840BFE03661}" type="presOf" srcId="{947D113A-4750-4585-BEAB-7E0A4D260B97}" destId="{799A4A82-EA40-4A54-931B-EC67D99DD785}" srcOrd="0" destOrd="0" presId="urn:microsoft.com/office/officeart/2005/8/layout/hierarchy2"/>
    <dgm:cxn modelId="{8D5E43AA-0283-40FA-AD1F-8DAEE62076D6}" type="presOf" srcId="{05BD0976-0CCA-438A-961B-BD21F60180E2}" destId="{D06F951E-F7A4-484D-A165-B615EFF5FC32}" srcOrd="1" destOrd="0" presId="urn:microsoft.com/office/officeart/2005/8/layout/hierarchy2"/>
    <dgm:cxn modelId="{8153F8C8-660F-4311-81F6-DA865D7CA8AA}" type="presOf" srcId="{EF840F52-A9AF-4793-AADD-29A63F5B157A}" destId="{736E5C8B-A019-442B-BA11-B390C1F3A2AD}" srcOrd="0" destOrd="0" presId="urn:microsoft.com/office/officeart/2005/8/layout/hierarchy2"/>
    <dgm:cxn modelId="{DC8706E9-A6AE-4077-A1A5-00C51B708C1C}" type="presOf" srcId="{94E06655-A59D-45E5-B7CC-BC83AA63BE93}" destId="{6186F3BC-EDF5-46A7-BB9F-6A2F47F39C29}" srcOrd="1" destOrd="0" presId="urn:microsoft.com/office/officeart/2005/8/layout/hierarchy2"/>
    <dgm:cxn modelId="{3AC6EDAA-F085-471C-A611-1F81FECC86E2}" type="presOf" srcId="{9C19478A-C8C1-405D-83E1-0FF3B86B7261}" destId="{6D184C8B-D373-4D62-B030-B0C22B9170F8}" srcOrd="0" destOrd="0" presId="urn:microsoft.com/office/officeart/2005/8/layout/hierarchy2"/>
    <dgm:cxn modelId="{2BAE8AF5-EE9D-424C-B8B4-B25C71CFE4F3}" srcId="{9C19478A-C8C1-405D-83E1-0FF3B86B7261}" destId="{B08745DF-21F0-4B57-8921-EF52D5A6DA38}" srcOrd="0" destOrd="0" parTransId="{947D113A-4750-4585-BEAB-7E0A4D260B97}" sibTransId="{47032D00-F4A3-4A33-A518-4A5EB3E358F9}"/>
    <dgm:cxn modelId="{F0A6A96B-0E03-44F1-BD06-783234653D81}" type="presOf" srcId="{75498D0C-E5F9-47BB-B372-26D254916192}" destId="{5041687E-A3BC-44D1-84AD-AB4197B68500}" srcOrd="0" destOrd="0" presId="urn:microsoft.com/office/officeart/2005/8/layout/hierarchy2"/>
    <dgm:cxn modelId="{66B9447F-50A3-411A-B332-1C60E7FAE282}" type="presOf" srcId="{0AAF5DC6-619B-4473-A1D7-0B1CECFF80B0}" destId="{7CE1BA71-087C-4F34-894C-E5507EB9BFF1}" srcOrd="0" destOrd="0" presId="urn:microsoft.com/office/officeart/2005/8/layout/hierarchy2"/>
    <dgm:cxn modelId="{609DC1EC-42CF-48C3-AAC5-EB885B51C274}" type="presOf" srcId="{75A9919B-35CE-413B-88A7-E0DE92C41CB7}" destId="{2D3EF236-5BAE-46B7-8172-CF59A30C8FB9}" srcOrd="0" destOrd="0" presId="urn:microsoft.com/office/officeart/2005/8/layout/hierarchy2"/>
    <dgm:cxn modelId="{BD1720F5-FE26-4367-BAB2-2E133A1AD9F8}" srcId="{5678A5C7-CC56-4010-8DED-0463461DAF74}" destId="{490595E0-F5D6-4924-80E6-1D6FDC9CBB60}" srcOrd="0" destOrd="0" parTransId="{D446AC03-C890-4C79-BFD4-3652032AC1D8}" sibTransId="{72D184D7-DEC3-4F41-A7A1-1F7BEE087776}"/>
    <dgm:cxn modelId="{4A56D34B-FF1C-4275-A328-75525A68FFFD}" type="presOf" srcId="{947D113A-4750-4585-BEAB-7E0A4D260B97}" destId="{58652D53-8F13-433A-B6A6-D1DC2C05AA2C}" srcOrd="1" destOrd="0" presId="urn:microsoft.com/office/officeart/2005/8/layout/hierarchy2"/>
    <dgm:cxn modelId="{B51C5022-C87E-4D51-9D50-50271FE9E2E6}" srcId="{3FC05F50-E27F-4376-999A-52C1954A8E5D}" destId="{9C19478A-C8C1-405D-83E1-0FF3B86B7261}" srcOrd="0" destOrd="0" parTransId="{0AAF5DC6-619B-4473-A1D7-0B1CECFF80B0}" sibTransId="{7E9E9B6C-8C79-4026-95D9-A0603C1DE524}"/>
    <dgm:cxn modelId="{78C763CB-F3E0-4EC7-90D4-12BA58405691}" type="presOf" srcId="{D5962A3B-6B2E-4A59-A5B5-DC1AE944D6C6}" destId="{4F29CDD7-1AA0-44B6-97A1-B023763CC69E}" srcOrd="1" destOrd="0" presId="urn:microsoft.com/office/officeart/2005/8/layout/hierarchy2"/>
    <dgm:cxn modelId="{5DD6C373-EE61-4C23-9F4D-0BAB797C3FC2}" type="presOf" srcId="{D5962A3B-6B2E-4A59-A5B5-DC1AE944D6C6}" destId="{5FD86D79-6A97-4CFE-9CB7-2BC4D2670BF0}" srcOrd="0" destOrd="0" presId="urn:microsoft.com/office/officeart/2005/8/layout/hierarchy2"/>
    <dgm:cxn modelId="{B6E57B9F-B278-41CC-B993-D742C4568836}" type="presOf" srcId="{5678A5C7-CC56-4010-8DED-0463461DAF74}" destId="{01C4A2B1-D430-4C05-BE0C-C3AD1B9F5E75}" srcOrd="0" destOrd="0" presId="urn:microsoft.com/office/officeart/2005/8/layout/hierarchy2"/>
    <dgm:cxn modelId="{E7E841B0-E63B-4B07-9972-A163A2808252}" srcId="{490595E0-F5D6-4924-80E6-1D6FDC9CBB60}" destId="{3FC05F50-E27F-4376-999A-52C1954A8E5D}" srcOrd="1" destOrd="0" parTransId="{94E06655-A59D-45E5-B7CC-BC83AA63BE93}" sibTransId="{FE203483-3549-45A3-A091-6032E25FDD4B}"/>
    <dgm:cxn modelId="{C5CEFF4B-2DFA-4FC7-90BA-3C989DC15B66}" type="presOf" srcId="{0AAF5DC6-619B-4473-A1D7-0B1CECFF80B0}" destId="{AC6011F1-BAB3-4B64-8227-06B20289B952}" srcOrd="1" destOrd="0" presId="urn:microsoft.com/office/officeart/2005/8/layout/hierarchy2"/>
    <dgm:cxn modelId="{444F6C13-1DAC-4DB2-AC6F-AA7B9AB01619}" type="presOf" srcId="{E4F1DE2E-137C-4940-9048-83ACE8C226D2}" destId="{9977F0AE-AAC4-415D-BBFC-6E69738F0B62}" srcOrd="1" destOrd="0" presId="urn:microsoft.com/office/officeart/2005/8/layout/hierarchy2"/>
    <dgm:cxn modelId="{202EE323-B4CD-4E06-9EC5-39BD298F2276}" type="presOf" srcId="{F6AB502D-F337-4871-BAF8-D44D6E03164D}" destId="{9629EE72-A9A3-47C5-991D-A91B4519970A}" srcOrd="0" destOrd="0" presId="urn:microsoft.com/office/officeart/2005/8/layout/hierarchy2"/>
    <dgm:cxn modelId="{2A3A3B23-A15B-49E9-B40C-CB5C3FB68604}" type="presOf" srcId="{1B5B6D37-AD8A-44DA-A247-7C1636B18426}" destId="{9C05C522-BB0F-4577-B358-05D93C01C82D}" srcOrd="0" destOrd="0" presId="urn:microsoft.com/office/officeart/2005/8/layout/hierarchy2"/>
    <dgm:cxn modelId="{27C33953-99C7-429A-A122-BAE508F6656E}" type="presOf" srcId="{3FC05F50-E27F-4376-999A-52C1954A8E5D}" destId="{4607F7C1-738B-4769-99D1-859171966D53}" srcOrd="0" destOrd="0" presId="urn:microsoft.com/office/officeart/2005/8/layout/hierarchy2"/>
    <dgm:cxn modelId="{E93B0320-BEA5-425A-8908-189C9B64483F}" type="presOf" srcId="{490595E0-F5D6-4924-80E6-1D6FDC9CBB60}" destId="{6F9DFA62-190D-42DF-B774-281F85520493}" srcOrd="0" destOrd="0" presId="urn:microsoft.com/office/officeart/2005/8/layout/hierarchy2"/>
    <dgm:cxn modelId="{EA7E56BC-6105-4A8D-9AD5-13F4939C20E2}" srcId="{F6AB502D-F337-4871-BAF8-D44D6E03164D}" destId="{FD5EBA6D-0027-4715-97B6-303E9024D5BA}" srcOrd="0" destOrd="0" parTransId="{F9886DF8-A250-46F1-90A0-B6B3BD5AF055}" sibTransId="{9D6E4E70-5145-444F-AA07-468575EFF0C0}"/>
    <dgm:cxn modelId="{73007DA3-B686-4463-94B4-DDA5C7C12EC6}" type="presParOf" srcId="{01C4A2B1-D430-4C05-BE0C-C3AD1B9F5E75}" destId="{024C17F7-15B4-4411-8508-12CD5734CB3A}" srcOrd="0" destOrd="0" presId="urn:microsoft.com/office/officeart/2005/8/layout/hierarchy2"/>
    <dgm:cxn modelId="{8F89B413-5124-4E45-971B-6CEA2EA97C85}" type="presParOf" srcId="{024C17F7-15B4-4411-8508-12CD5734CB3A}" destId="{6F9DFA62-190D-42DF-B774-281F85520493}" srcOrd="0" destOrd="0" presId="urn:microsoft.com/office/officeart/2005/8/layout/hierarchy2"/>
    <dgm:cxn modelId="{CB08F41A-2F6B-4DCF-AE36-A49C38038C10}" type="presParOf" srcId="{024C17F7-15B4-4411-8508-12CD5734CB3A}" destId="{B07ECA61-2EE5-47DA-B6B2-A506065E22FB}" srcOrd="1" destOrd="0" presId="urn:microsoft.com/office/officeart/2005/8/layout/hierarchy2"/>
    <dgm:cxn modelId="{72FD34A7-A6F6-4A64-B468-F0754A00009D}" type="presParOf" srcId="{B07ECA61-2EE5-47DA-B6B2-A506065E22FB}" destId="{7A4C4A6F-4468-4870-AB70-B7D2873F2709}" srcOrd="0" destOrd="0" presId="urn:microsoft.com/office/officeart/2005/8/layout/hierarchy2"/>
    <dgm:cxn modelId="{63AD43EE-86DB-46CF-BDEF-BACE9555E041}" type="presParOf" srcId="{7A4C4A6F-4468-4870-AB70-B7D2873F2709}" destId="{9977F0AE-AAC4-415D-BBFC-6E69738F0B62}" srcOrd="0" destOrd="0" presId="urn:microsoft.com/office/officeart/2005/8/layout/hierarchy2"/>
    <dgm:cxn modelId="{9723F14F-8A6B-4874-9530-E001853C7C97}" type="presParOf" srcId="{B07ECA61-2EE5-47DA-B6B2-A506065E22FB}" destId="{28617BF8-24ED-422F-BE3F-B96CB25FCCA6}" srcOrd="1" destOrd="0" presId="urn:microsoft.com/office/officeart/2005/8/layout/hierarchy2"/>
    <dgm:cxn modelId="{E3F04C58-568D-4B76-8494-6771792DE127}" type="presParOf" srcId="{28617BF8-24ED-422F-BE3F-B96CB25FCCA6}" destId="{2D3EF236-5BAE-46B7-8172-CF59A30C8FB9}" srcOrd="0" destOrd="0" presId="urn:microsoft.com/office/officeart/2005/8/layout/hierarchy2"/>
    <dgm:cxn modelId="{87BCE0F8-7DF7-44EE-B62C-253C56E2D5B2}" type="presParOf" srcId="{28617BF8-24ED-422F-BE3F-B96CB25FCCA6}" destId="{DA25F0F9-446F-442C-ACC6-EF57D5516293}" srcOrd="1" destOrd="0" presId="urn:microsoft.com/office/officeart/2005/8/layout/hierarchy2"/>
    <dgm:cxn modelId="{791163EF-F555-4596-9F4D-8CEF724F25C3}" type="presParOf" srcId="{B07ECA61-2EE5-47DA-B6B2-A506065E22FB}" destId="{5597279E-E243-4679-BBDB-4E3B21E509ED}" srcOrd="2" destOrd="0" presId="urn:microsoft.com/office/officeart/2005/8/layout/hierarchy2"/>
    <dgm:cxn modelId="{4E8ED871-C66B-45F3-8170-C78B7EC4D62B}" type="presParOf" srcId="{5597279E-E243-4679-BBDB-4E3B21E509ED}" destId="{6186F3BC-EDF5-46A7-BB9F-6A2F47F39C29}" srcOrd="0" destOrd="0" presId="urn:microsoft.com/office/officeart/2005/8/layout/hierarchy2"/>
    <dgm:cxn modelId="{85C4E379-3F94-4845-86C9-54D1AC25B967}" type="presParOf" srcId="{B07ECA61-2EE5-47DA-B6B2-A506065E22FB}" destId="{674EB621-E1FA-434E-9CB1-1509F105B737}" srcOrd="3" destOrd="0" presId="urn:microsoft.com/office/officeart/2005/8/layout/hierarchy2"/>
    <dgm:cxn modelId="{C4604F3D-8D54-4E89-B1A1-74687223114F}" type="presParOf" srcId="{674EB621-E1FA-434E-9CB1-1509F105B737}" destId="{4607F7C1-738B-4769-99D1-859171966D53}" srcOrd="0" destOrd="0" presId="urn:microsoft.com/office/officeart/2005/8/layout/hierarchy2"/>
    <dgm:cxn modelId="{67746354-ABC9-41CE-8CA4-BBA0A3A4A143}" type="presParOf" srcId="{674EB621-E1FA-434E-9CB1-1509F105B737}" destId="{71C5C139-9291-4CA7-BFD1-D5A8A55A8EAA}" srcOrd="1" destOrd="0" presId="urn:microsoft.com/office/officeart/2005/8/layout/hierarchy2"/>
    <dgm:cxn modelId="{F470A45A-F50E-4ADD-813C-9DC83142CA41}" type="presParOf" srcId="{71C5C139-9291-4CA7-BFD1-D5A8A55A8EAA}" destId="{7CE1BA71-087C-4F34-894C-E5507EB9BFF1}" srcOrd="0" destOrd="0" presId="urn:microsoft.com/office/officeart/2005/8/layout/hierarchy2"/>
    <dgm:cxn modelId="{75081A87-0680-457C-B572-70BA87AF7515}" type="presParOf" srcId="{7CE1BA71-087C-4F34-894C-E5507EB9BFF1}" destId="{AC6011F1-BAB3-4B64-8227-06B20289B952}" srcOrd="0" destOrd="0" presId="urn:microsoft.com/office/officeart/2005/8/layout/hierarchy2"/>
    <dgm:cxn modelId="{91518651-61C2-4BCE-9420-0A106614976D}" type="presParOf" srcId="{71C5C139-9291-4CA7-BFD1-D5A8A55A8EAA}" destId="{9E37D73D-8C69-4007-BC17-36ED7FB8BBF8}" srcOrd="1" destOrd="0" presId="urn:microsoft.com/office/officeart/2005/8/layout/hierarchy2"/>
    <dgm:cxn modelId="{EE7A0359-EA11-4FC6-BBDC-748B1FC397C4}" type="presParOf" srcId="{9E37D73D-8C69-4007-BC17-36ED7FB8BBF8}" destId="{6D184C8B-D373-4D62-B030-B0C22B9170F8}" srcOrd="0" destOrd="0" presId="urn:microsoft.com/office/officeart/2005/8/layout/hierarchy2"/>
    <dgm:cxn modelId="{35F159CF-C3E1-46A2-9555-172989683E58}" type="presParOf" srcId="{9E37D73D-8C69-4007-BC17-36ED7FB8BBF8}" destId="{0B6CBBE4-9DD9-4DBD-82D0-A9E63B348837}" srcOrd="1" destOrd="0" presId="urn:microsoft.com/office/officeart/2005/8/layout/hierarchy2"/>
    <dgm:cxn modelId="{57827F9A-6690-48AC-85F1-21075C4319E5}" type="presParOf" srcId="{0B6CBBE4-9DD9-4DBD-82D0-A9E63B348837}" destId="{799A4A82-EA40-4A54-931B-EC67D99DD785}" srcOrd="0" destOrd="0" presId="urn:microsoft.com/office/officeart/2005/8/layout/hierarchy2"/>
    <dgm:cxn modelId="{CB410794-18D0-4135-B2CF-05FF47F08F68}" type="presParOf" srcId="{799A4A82-EA40-4A54-931B-EC67D99DD785}" destId="{58652D53-8F13-433A-B6A6-D1DC2C05AA2C}" srcOrd="0" destOrd="0" presId="urn:microsoft.com/office/officeart/2005/8/layout/hierarchy2"/>
    <dgm:cxn modelId="{46944820-7B27-4B8D-BE4C-CEC0BD4199BE}" type="presParOf" srcId="{0B6CBBE4-9DD9-4DBD-82D0-A9E63B348837}" destId="{C129A5B0-8228-4114-85EA-8B14B930B80E}" srcOrd="1" destOrd="0" presId="urn:microsoft.com/office/officeart/2005/8/layout/hierarchy2"/>
    <dgm:cxn modelId="{A0C62ECF-9498-4FE5-8490-4EE3458DF5B4}" type="presParOf" srcId="{C129A5B0-8228-4114-85EA-8B14B930B80E}" destId="{D81D3003-6720-4542-9F33-81001C006C45}" srcOrd="0" destOrd="0" presId="urn:microsoft.com/office/officeart/2005/8/layout/hierarchy2"/>
    <dgm:cxn modelId="{14F5A075-E66C-4520-8C53-2FBED7A5BFA1}" type="presParOf" srcId="{C129A5B0-8228-4114-85EA-8B14B930B80E}" destId="{0299ADA1-F9A5-4206-AADD-31395A65B9C9}" srcOrd="1" destOrd="0" presId="urn:microsoft.com/office/officeart/2005/8/layout/hierarchy2"/>
    <dgm:cxn modelId="{B8E077D5-1CCB-4DD5-BE5F-AEAFCC284424}" type="presParOf" srcId="{0B6CBBE4-9DD9-4DBD-82D0-A9E63B348837}" destId="{5041687E-A3BC-44D1-84AD-AB4197B68500}" srcOrd="2" destOrd="0" presId="urn:microsoft.com/office/officeart/2005/8/layout/hierarchy2"/>
    <dgm:cxn modelId="{31AA0953-7A67-4CEB-ABE2-55C7F93D72AB}" type="presParOf" srcId="{5041687E-A3BC-44D1-84AD-AB4197B68500}" destId="{05A8E371-6982-4F86-AF18-47B86799FF77}" srcOrd="0" destOrd="0" presId="urn:microsoft.com/office/officeart/2005/8/layout/hierarchy2"/>
    <dgm:cxn modelId="{A4055F1C-4075-400B-965F-6C0E4B1C20A9}" type="presParOf" srcId="{0B6CBBE4-9DD9-4DBD-82D0-A9E63B348837}" destId="{57437B8A-BC40-43EF-BFC1-5AB38ED360C4}" srcOrd="3" destOrd="0" presId="urn:microsoft.com/office/officeart/2005/8/layout/hierarchy2"/>
    <dgm:cxn modelId="{884097C6-40B2-4760-9843-15CDB5726200}" type="presParOf" srcId="{57437B8A-BC40-43EF-BFC1-5AB38ED360C4}" destId="{9C05C522-BB0F-4577-B358-05D93C01C82D}" srcOrd="0" destOrd="0" presId="urn:microsoft.com/office/officeart/2005/8/layout/hierarchy2"/>
    <dgm:cxn modelId="{73456DE4-79DF-4E46-BB69-E9C014A777E5}" type="presParOf" srcId="{57437B8A-BC40-43EF-BFC1-5AB38ED360C4}" destId="{11701306-1CF4-44AE-BD6C-57DEB2293777}" srcOrd="1" destOrd="0" presId="urn:microsoft.com/office/officeart/2005/8/layout/hierarchy2"/>
    <dgm:cxn modelId="{4409E500-BDBF-43B6-8426-A8C0981FC666}" type="presParOf" srcId="{71C5C139-9291-4CA7-BFD1-D5A8A55A8EAA}" destId="{5FD86D79-6A97-4CFE-9CB7-2BC4D2670BF0}" srcOrd="2" destOrd="0" presId="urn:microsoft.com/office/officeart/2005/8/layout/hierarchy2"/>
    <dgm:cxn modelId="{85F2FCBE-03D2-4519-8B2C-7957510D05A0}" type="presParOf" srcId="{5FD86D79-6A97-4CFE-9CB7-2BC4D2670BF0}" destId="{4F29CDD7-1AA0-44B6-97A1-B023763CC69E}" srcOrd="0" destOrd="0" presId="urn:microsoft.com/office/officeart/2005/8/layout/hierarchy2"/>
    <dgm:cxn modelId="{446AAAD0-8DED-4866-9167-912B1AFCB2B8}" type="presParOf" srcId="{71C5C139-9291-4CA7-BFD1-D5A8A55A8EAA}" destId="{629C4A16-BCC6-4574-B9DF-CD53C72B4F2E}" srcOrd="3" destOrd="0" presId="urn:microsoft.com/office/officeart/2005/8/layout/hierarchy2"/>
    <dgm:cxn modelId="{3C88CD26-0945-4583-AD82-9316AF0112BD}" type="presParOf" srcId="{629C4A16-BCC6-4574-B9DF-CD53C72B4F2E}" destId="{9629EE72-A9A3-47C5-991D-A91B4519970A}" srcOrd="0" destOrd="0" presId="urn:microsoft.com/office/officeart/2005/8/layout/hierarchy2"/>
    <dgm:cxn modelId="{FD7D21F3-EC23-41DE-8967-B4307DBCC577}" type="presParOf" srcId="{629C4A16-BCC6-4574-B9DF-CD53C72B4F2E}" destId="{B967B85F-C5C7-449D-9535-761A33D84CC6}" srcOrd="1" destOrd="0" presId="urn:microsoft.com/office/officeart/2005/8/layout/hierarchy2"/>
    <dgm:cxn modelId="{F1C951FF-E1A3-4E2A-B025-1500D71E4923}" type="presParOf" srcId="{B967B85F-C5C7-449D-9535-761A33D84CC6}" destId="{DE777E94-5520-40A9-9EB0-46A96C5F7C83}" srcOrd="0" destOrd="0" presId="urn:microsoft.com/office/officeart/2005/8/layout/hierarchy2"/>
    <dgm:cxn modelId="{AEDBBD37-A283-4393-B8AA-33DC260154C5}" type="presParOf" srcId="{DE777E94-5520-40A9-9EB0-46A96C5F7C83}" destId="{5CFBD5D7-872F-49D6-948E-68A3C35B0F90}" srcOrd="0" destOrd="0" presId="urn:microsoft.com/office/officeart/2005/8/layout/hierarchy2"/>
    <dgm:cxn modelId="{501EFC3C-92C4-4A81-8C76-FCFE8CC05648}" type="presParOf" srcId="{B967B85F-C5C7-449D-9535-761A33D84CC6}" destId="{AC55C9E0-AC51-4995-BFB1-69DBF166EC1C}" srcOrd="1" destOrd="0" presId="urn:microsoft.com/office/officeart/2005/8/layout/hierarchy2"/>
    <dgm:cxn modelId="{C95764E6-6E6E-4958-9628-66656579940F}" type="presParOf" srcId="{AC55C9E0-AC51-4995-BFB1-69DBF166EC1C}" destId="{86784CF6-9BD9-4EA2-B66B-5653D88BAC8A}" srcOrd="0" destOrd="0" presId="urn:microsoft.com/office/officeart/2005/8/layout/hierarchy2"/>
    <dgm:cxn modelId="{8A6E4771-0B3C-43AD-B126-BEC3EFC3ECB4}" type="presParOf" srcId="{AC55C9E0-AC51-4995-BFB1-69DBF166EC1C}" destId="{22183B97-994F-4569-B240-CF1F4069C4E8}" srcOrd="1" destOrd="0" presId="urn:microsoft.com/office/officeart/2005/8/layout/hierarchy2"/>
    <dgm:cxn modelId="{EC8FD658-C957-486C-878B-947978B0C762}" type="presParOf" srcId="{B967B85F-C5C7-449D-9535-761A33D84CC6}" destId="{45B58450-D67B-480D-AF46-DF758DBB1DC2}" srcOrd="2" destOrd="0" presId="urn:microsoft.com/office/officeart/2005/8/layout/hierarchy2"/>
    <dgm:cxn modelId="{01661156-D3DE-4E27-8ACA-02A6CE680A41}" type="presParOf" srcId="{45B58450-D67B-480D-AF46-DF758DBB1DC2}" destId="{D06F951E-F7A4-484D-A165-B615EFF5FC32}" srcOrd="0" destOrd="0" presId="urn:microsoft.com/office/officeart/2005/8/layout/hierarchy2"/>
    <dgm:cxn modelId="{7428C081-5E8B-47F5-8499-00651C77FB5D}" type="presParOf" srcId="{B967B85F-C5C7-449D-9535-761A33D84CC6}" destId="{4B7C42FE-2C87-4481-B1CD-54AA1ED1B67D}" srcOrd="3" destOrd="0" presId="urn:microsoft.com/office/officeart/2005/8/layout/hierarchy2"/>
    <dgm:cxn modelId="{934523D6-3D8F-407E-9EEB-88607908449D}" type="presParOf" srcId="{4B7C42FE-2C87-4481-B1CD-54AA1ED1B67D}" destId="{736E5C8B-A019-442B-BA11-B390C1F3A2AD}" srcOrd="0" destOrd="0" presId="urn:microsoft.com/office/officeart/2005/8/layout/hierarchy2"/>
    <dgm:cxn modelId="{77E30310-5A34-48B7-8D25-88693B851E0A}" type="presParOf" srcId="{4B7C42FE-2C87-4481-B1CD-54AA1ED1B67D}" destId="{11456568-5CB4-426E-BA47-699AA9D1C367}"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5A76166-DF93-46D5-8AC2-9C0F314937A4}"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F467432E-C96D-43D5-9166-7EF2B85AE55A}" type="pres">
      <dgm:prSet presAssocID="{A5A76166-DF93-46D5-8AC2-9C0F314937A4}" presName="composite" presStyleCnt="0">
        <dgm:presLayoutVars>
          <dgm:chMax val="5"/>
          <dgm:dir/>
          <dgm:animLvl val="ctr"/>
          <dgm:resizeHandles val="exact"/>
        </dgm:presLayoutVars>
      </dgm:prSet>
      <dgm:spPr/>
      <dgm:t>
        <a:bodyPr/>
        <a:lstStyle/>
        <a:p>
          <a:endParaRPr lang="en-US"/>
        </a:p>
      </dgm:t>
    </dgm:pt>
    <dgm:pt modelId="{7735A1FD-3477-41F1-B314-1BD6E4A9D8E7}" type="pres">
      <dgm:prSet presAssocID="{A5A76166-DF93-46D5-8AC2-9C0F314937A4}" presName="cycle" presStyleCnt="0"/>
      <dgm:spPr/>
    </dgm:pt>
  </dgm:ptLst>
  <dgm:cxnLst>
    <dgm:cxn modelId="{0AAF55E4-2C52-4AD6-8F5D-EAD80B896E6F}" type="presOf" srcId="{A5A76166-DF93-46D5-8AC2-9C0F314937A4}" destId="{F467432E-C96D-43D5-9166-7EF2B85AE55A}" srcOrd="0" destOrd="0" presId="urn:microsoft.com/office/officeart/2005/8/layout/radial2"/>
    <dgm:cxn modelId="{1AA46693-7C46-4562-B8EC-77FDFE59D64D}" type="presParOf" srcId="{F467432E-C96D-43D5-9166-7EF2B85AE55A}" destId="{7735A1FD-3477-41F1-B314-1BD6E4A9D8E7}" srcOrd="0"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678A5C7-CC56-4010-8DED-0463461DAF74}"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490595E0-F5D6-4924-80E6-1D6FDC9CBB60}">
      <dgm:prSet phldrT="[Text]"/>
      <dgm:spPr>
        <a:solidFill>
          <a:schemeClr val="accent5"/>
        </a:solidFill>
      </dgm:spPr>
      <dgm:t>
        <a:bodyPr/>
        <a:lstStyle/>
        <a:p>
          <a:r>
            <a:rPr lang="en-US" dirty="0" smtClean="0">
              <a:solidFill>
                <a:schemeClr val="bg1"/>
              </a:solidFill>
            </a:rPr>
            <a:t>OA</a:t>
          </a:r>
          <a:endParaRPr lang="en-US" dirty="0">
            <a:solidFill>
              <a:schemeClr val="bg1"/>
            </a:solidFill>
          </a:endParaRPr>
        </a:p>
      </dgm:t>
    </dgm:pt>
    <dgm:pt modelId="{D446AC03-C890-4C79-BFD4-3652032AC1D8}" type="parTrans" cxnId="{BD1720F5-FE26-4367-BAB2-2E133A1AD9F8}">
      <dgm:prSet/>
      <dgm:spPr/>
      <dgm:t>
        <a:bodyPr/>
        <a:lstStyle/>
        <a:p>
          <a:endParaRPr lang="en-US"/>
        </a:p>
      </dgm:t>
    </dgm:pt>
    <dgm:pt modelId="{72D184D7-DEC3-4F41-A7A1-1F7BEE087776}" type="sibTrans" cxnId="{BD1720F5-FE26-4367-BAB2-2E133A1AD9F8}">
      <dgm:prSet/>
      <dgm:spPr/>
      <dgm:t>
        <a:bodyPr/>
        <a:lstStyle/>
        <a:p>
          <a:endParaRPr lang="en-US"/>
        </a:p>
      </dgm:t>
    </dgm:pt>
    <dgm:pt modelId="{75A9919B-35CE-413B-88A7-E0DE92C41CB7}">
      <dgm:prSet phldrT="[Text]" custT="1"/>
      <dgm:spPr>
        <a:solidFill>
          <a:srgbClr val="92D050"/>
        </a:solidFill>
      </dgm:spPr>
      <dgm:t>
        <a:bodyPr/>
        <a:lstStyle/>
        <a:p>
          <a:r>
            <a:rPr lang="en-US" sz="2000" dirty="0" smtClean="0"/>
            <a:t>self archive</a:t>
          </a:r>
        </a:p>
        <a:p>
          <a:r>
            <a:rPr lang="en-US" sz="1500" dirty="0" smtClean="0"/>
            <a:t>a.k.a. Green OA</a:t>
          </a:r>
          <a:endParaRPr lang="en-US" sz="1500" dirty="0"/>
        </a:p>
      </dgm:t>
    </dgm:pt>
    <dgm:pt modelId="{E4F1DE2E-137C-4940-9048-83ACE8C226D2}" type="parTrans" cxnId="{482E983B-D152-4684-875F-E100EECD9E93}">
      <dgm:prSet/>
      <dgm:spPr/>
      <dgm:t>
        <a:bodyPr/>
        <a:lstStyle/>
        <a:p>
          <a:endParaRPr lang="en-US"/>
        </a:p>
      </dgm:t>
    </dgm:pt>
    <dgm:pt modelId="{D8FE9C7C-5603-4B9F-BA93-393341211467}" type="sibTrans" cxnId="{482E983B-D152-4684-875F-E100EECD9E93}">
      <dgm:prSet/>
      <dgm:spPr/>
      <dgm:t>
        <a:bodyPr/>
        <a:lstStyle/>
        <a:p>
          <a:endParaRPr lang="en-US"/>
        </a:p>
      </dgm:t>
    </dgm:pt>
    <dgm:pt modelId="{3FC05F50-E27F-4376-999A-52C1954A8E5D}">
      <dgm:prSet phldrT="[Text]" custT="1"/>
      <dgm:spPr>
        <a:solidFill>
          <a:schemeClr val="accent4"/>
        </a:solidFill>
      </dgm:spPr>
      <dgm:t>
        <a:bodyPr/>
        <a:lstStyle/>
        <a:p>
          <a:r>
            <a:rPr lang="en-US" sz="2000" dirty="0" smtClean="0"/>
            <a:t>OA publication</a:t>
          </a:r>
        </a:p>
        <a:p>
          <a:r>
            <a:rPr lang="en-US" sz="1500" dirty="0" smtClean="0"/>
            <a:t>a.k.a. Gold OA</a:t>
          </a:r>
          <a:endParaRPr lang="en-US" sz="1500" dirty="0"/>
        </a:p>
      </dgm:t>
    </dgm:pt>
    <dgm:pt modelId="{94E06655-A59D-45E5-B7CC-BC83AA63BE93}" type="parTrans" cxnId="{E7E841B0-E63B-4B07-9972-A163A2808252}">
      <dgm:prSet/>
      <dgm:spPr/>
      <dgm:t>
        <a:bodyPr/>
        <a:lstStyle/>
        <a:p>
          <a:endParaRPr lang="en-US"/>
        </a:p>
      </dgm:t>
    </dgm:pt>
    <dgm:pt modelId="{FE203483-3549-45A3-A091-6032E25FDD4B}" type="sibTrans" cxnId="{E7E841B0-E63B-4B07-9972-A163A2808252}">
      <dgm:prSet/>
      <dgm:spPr/>
      <dgm:t>
        <a:bodyPr/>
        <a:lstStyle/>
        <a:p>
          <a:endParaRPr lang="en-US"/>
        </a:p>
      </dgm:t>
    </dgm:pt>
    <dgm:pt modelId="{9C19478A-C8C1-405D-83E1-0FF3B86B7261}">
      <dgm:prSet phldrT="[Text]" custT="1"/>
      <dgm:spPr>
        <a:solidFill>
          <a:schemeClr val="accent4">
            <a:lumMod val="40000"/>
            <a:lumOff val="60000"/>
          </a:schemeClr>
        </a:solidFill>
      </dgm:spPr>
      <dgm:t>
        <a:bodyPr/>
        <a:lstStyle/>
        <a:p>
          <a:r>
            <a:rPr lang="en-US" sz="2800" dirty="0" smtClean="0">
              <a:solidFill>
                <a:schemeClr val="tx1"/>
              </a:solidFill>
            </a:rPr>
            <a:t>for-profit</a:t>
          </a:r>
          <a:endParaRPr lang="en-US" sz="2800" dirty="0">
            <a:solidFill>
              <a:schemeClr val="tx1"/>
            </a:solidFill>
          </a:endParaRPr>
        </a:p>
      </dgm:t>
    </dgm:pt>
    <dgm:pt modelId="{0AAF5DC6-619B-4473-A1D7-0B1CECFF80B0}" type="parTrans" cxnId="{B51C5022-C87E-4D51-9D50-50271FE9E2E6}">
      <dgm:prSet/>
      <dgm:spPr/>
      <dgm:t>
        <a:bodyPr/>
        <a:lstStyle/>
        <a:p>
          <a:endParaRPr lang="en-US"/>
        </a:p>
      </dgm:t>
    </dgm:pt>
    <dgm:pt modelId="{7E9E9B6C-8C79-4026-95D9-A0603C1DE524}" type="sibTrans" cxnId="{B51C5022-C87E-4D51-9D50-50271FE9E2E6}">
      <dgm:prSet/>
      <dgm:spPr/>
      <dgm:t>
        <a:bodyPr/>
        <a:lstStyle/>
        <a:p>
          <a:endParaRPr lang="en-US"/>
        </a:p>
      </dgm:t>
    </dgm:pt>
    <dgm:pt modelId="{F6AB502D-F337-4871-BAF8-D44D6E03164D}">
      <dgm:prSet custT="1"/>
      <dgm:spPr>
        <a:solidFill>
          <a:schemeClr val="accent4">
            <a:lumMod val="40000"/>
            <a:lumOff val="60000"/>
          </a:schemeClr>
        </a:solidFill>
      </dgm:spPr>
      <dgm:t>
        <a:bodyPr/>
        <a:lstStyle/>
        <a:p>
          <a:r>
            <a:rPr lang="en-US" sz="2800" dirty="0" smtClean="0">
              <a:solidFill>
                <a:schemeClr val="tx1"/>
              </a:solidFill>
            </a:rPr>
            <a:t>non-profit</a:t>
          </a:r>
          <a:endParaRPr lang="en-US" sz="2800" dirty="0">
            <a:solidFill>
              <a:schemeClr val="tx1"/>
            </a:solidFill>
          </a:endParaRPr>
        </a:p>
      </dgm:t>
    </dgm:pt>
    <dgm:pt modelId="{D5962A3B-6B2E-4A59-A5B5-DC1AE944D6C6}" type="parTrans" cxnId="{1F0C1E59-6341-4C90-A6F4-3095726C65F4}">
      <dgm:prSet/>
      <dgm:spPr/>
      <dgm:t>
        <a:bodyPr/>
        <a:lstStyle/>
        <a:p>
          <a:endParaRPr lang="en-US"/>
        </a:p>
      </dgm:t>
    </dgm:pt>
    <dgm:pt modelId="{AA22A259-8DB4-4227-A0D1-E7EF2EEAB855}" type="sibTrans" cxnId="{1F0C1E59-6341-4C90-A6F4-3095726C65F4}">
      <dgm:prSet/>
      <dgm:spPr/>
      <dgm:t>
        <a:bodyPr/>
        <a:lstStyle/>
        <a:p>
          <a:endParaRPr lang="en-US"/>
        </a:p>
      </dgm:t>
    </dgm:pt>
    <dgm:pt modelId="{B08745DF-21F0-4B57-8921-EF52D5A6DA38}">
      <dgm:prSet custT="1"/>
      <dgm:spPr>
        <a:solidFill>
          <a:schemeClr val="accent4">
            <a:lumMod val="40000"/>
            <a:lumOff val="60000"/>
          </a:schemeClr>
        </a:solidFill>
      </dgm:spPr>
      <dgm:t>
        <a:bodyPr/>
        <a:lstStyle/>
        <a:p>
          <a:r>
            <a:rPr lang="en-US" sz="1800" dirty="0" smtClean="0">
              <a:solidFill>
                <a:schemeClr val="tx1"/>
              </a:solidFill>
            </a:rPr>
            <a:t>hybrid Gold with reading and publication fees</a:t>
          </a:r>
          <a:endParaRPr lang="en-US" sz="1800" dirty="0">
            <a:solidFill>
              <a:schemeClr val="tx1"/>
            </a:solidFill>
          </a:endParaRPr>
        </a:p>
      </dgm:t>
    </dgm:pt>
    <dgm:pt modelId="{947D113A-4750-4585-BEAB-7E0A4D260B97}" type="parTrans" cxnId="{2BAE8AF5-EE9D-424C-B8B4-B25C71CFE4F3}">
      <dgm:prSet/>
      <dgm:spPr/>
      <dgm:t>
        <a:bodyPr/>
        <a:lstStyle/>
        <a:p>
          <a:endParaRPr lang="en-US"/>
        </a:p>
      </dgm:t>
    </dgm:pt>
    <dgm:pt modelId="{47032D00-F4A3-4A33-A518-4A5EB3E358F9}" type="sibTrans" cxnId="{2BAE8AF5-EE9D-424C-B8B4-B25C71CFE4F3}">
      <dgm:prSet/>
      <dgm:spPr/>
      <dgm:t>
        <a:bodyPr/>
        <a:lstStyle/>
        <a:p>
          <a:endParaRPr lang="en-US"/>
        </a:p>
      </dgm:t>
    </dgm:pt>
    <dgm:pt modelId="{1B5B6D37-AD8A-44DA-A247-7C1636B18426}">
      <dgm:prSet custT="1"/>
      <dgm:spPr>
        <a:solidFill>
          <a:schemeClr val="accent4">
            <a:lumMod val="40000"/>
            <a:lumOff val="60000"/>
          </a:schemeClr>
        </a:solidFill>
      </dgm:spPr>
      <dgm:t>
        <a:bodyPr/>
        <a:lstStyle/>
        <a:p>
          <a:r>
            <a:rPr lang="en-US" sz="1800" dirty="0" smtClean="0">
              <a:solidFill>
                <a:schemeClr val="tx1"/>
              </a:solidFill>
            </a:rPr>
            <a:t>full Gold with for-profit publication fees</a:t>
          </a:r>
          <a:endParaRPr lang="en-US" sz="1800" dirty="0">
            <a:solidFill>
              <a:schemeClr val="tx1"/>
            </a:solidFill>
          </a:endParaRPr>
        </a:p>
      </dgm:t>
    </dgm:pt>
    <dgm:pt modelId="{75498D0C-E5F9-47BB-B372-26D254916192}" type="parTrans" cxnId="{435D65C0-0B3A-4340-95BA-BA322FBA654B}">
      <dgm:prSet/>
      <dgm:spPr/>
      <dgm:t>
        <a:bodyPr/>
        <a:lstStyle/>
        <a:p>
          <a:endParaRPr lang="en-US"/>
        </a:p>
      </dgm:t>
    </dgm:pt>
    <dgm:pt modelId="{2BA71103-B410-4F8B-80B6-3E728E216072}" type="sibTrans" cxnId="{435D65C0-0B3A-4340-95BA-BA322FBA654B}">
      <dgm:prSet/>
      <dgm:spPr/>
      <dgm:t>
        <a:bodyPr/>
        <a:lstStyle/>
        <a:p>
          <a:endParaRPr lang="en-US"/>
        </a:p>
      </dgm:t>
    </dgm:pt>
    <dgm:pt modelId="{FD5EBA6D-0027-4715-97B6-303E9024D5BA}">
      <dgm:prSet custT="1"/>
      <dgm:spPr>
        <a:solidFill>
          <a:schemeClr val="accent4">
            <a:lumMod val="40000"/>
            <a:lumOff val="60000"/>
          </a:schemeClr>
        </a:solidFill>
      </dgm:spPr>
      <dgm:t>
        <a:bodyPr/>
        <a:lstStyle/>
        <a:p>
          <a:r>
            <a:rPr lang="en-US" sz="1800" dirty="0" smtClean="0">
              <a:solidFill>
                <a:schemeClr val="tx1"/>
              </a:solidFill>
            </a:rPr>
            <a:t>full Gold with non-profit publication fees</a:t>
          </a:r>
          <a:endParaRPr lang="en-US" sz="1800" dirty="0">
            <a:solidFill>
              <a:schemeClr val="tx1"/>
            </a:solidFill>
          </a:endParaRPr>
        </a:p>
      </dgm:t>
    </dgm:pt>
    <dgm:pt modelId="{F9886DF8-A250-46F1-90A0-B6B3BD5AF055}" type="parTrans" cxnId="{EA7E56BC-6105-4A8D-9AD5-13F4939C20E2}">
      <dgm:prSet/>
      <dgm:spPr/>
      <dgm:t>
        <a:bodyPr/>
        <a:lstStyle/>
        <a:p>
          <a:endParaRPr lang="en-US"/>
        </a:p>
      </dgm:t>
    </dgm:pt>
    <dgm:pt modelId="{9D6E4E70-5145-444F-AA07-468575EFF0C0}" type="sibTrans" cxnId="{EA7E56BC-6105-4A8D-9AD5-13F4939C20E2}">
      <dgm:prSet/>
      <dgm:spPr/>
      <dgm:t>
        <a:bodyPr/>
        <a:lstStyle/>
        <a:p>
          <a:endParaRPr lang="en-US"/>
        </a:p>
      </dgm:t>
    </dgm:pt>
    <dgm:pt modelId="{EF840F52-A9AF-4793-AADD-29A63F5B157A}">
      <dgm:prSet custT="1"/>
      <dgm:spPr>
        <a:solidFill>
          <a:schemeClr val="accent4">
            <a:lumMod val="40000"/>
            <a:lumOff val="60000"/>
          </a:schemeClr>
        </a:solidFill>
      </dgm:spPr>
      <dgm:t>
        <a:bodyPr/>
        <a:lstStyle/>
        <a:p>
          <a:r>
            <a:rPr lang="en-US" sz="1800" dirty="0" smtClean="0">
              <a:solidFill>
                <a:schemeClr val="tx1"/>
              </a:solidFill>
            </a:rPr>
            <a:t>full Gold without publication fees </a:t>
          </a:r>
          <a:endParaRPr lang="en-US" sz="1800" dirty="0">
            <a:solidFill>
              <a:schemeClr val="tx1"/>
            </a:solidFill>
          </a:endParaRPr>
        </a:p>
      </dgm:t>
    </dgm:pt>
    <dgm:pt modelId="{05BD0976-0CCA-438A-961B-BD21F60180E2}" type="parTrans" cxnId="{CD2BA87A-3025-47F5-BB3B-51FC122DF26B}">
      <dgm:prSet/>
      <dgm:spPr/>
      <dgm:t>
        <a:bodyPr/>
        <a:lstStyle/>
        <a:p>
          <a:endParaRPr lang="en-US"/>
        </a:p>
      </dgm:t>
    </dgm:pt>
    <dgm:pt modelId="{F5FDCBD1-7094-4C10-96D2-80559D7DC1C4}" type="sibTrans" cxnId="{CD2BA87A-3025-47F5-BB3B-51FC122DF26B}">
      <dgm:prSet/>
      <dgm:spPr/>
      <dgm:t>
        <a:bodyPr/>
        <a:lstStyle/>
        <a:p>
          <a:endParaRPr lang="en-US"/>
        </a:p>
      </dgm:t>
    </dgm:pt>
    <dgm:pt modelId="{01C4A2B1-D430-4C05-BE0C-C3AD1B9F5E75}" type="pres">
      <dgm:prSet presAssocID="{5678A5C7-CC56-4010-8DED-0463461DAF74}" presName="diagram" presStyleCnt="0">
        <dgm:presLayoutVars>
          <dgm:chPref val="1"/>
          <dgm:dir/>
          <dgm:animOne val="branch"/>
          <dgm:animLvl val="lvl"/>
          <dgm:resizeHandles val="exact"/>
        </dgm:presLayoutVars>
      </dgm:prSet>
      <dgm:spPr/>
      <dgm:t>
        <a:bodyPr/>
        <a:lstStyle/>
        <a:p>
          <a:endParaRPr lang="en-US"/>
        </a:p>
      </dgm:t>
    </dgm:pt>
    <dgm:pt modelId="{024C17F7-15B4-4411-8508-12CD5734CB3A}" type="pres">
      <dgm:prSet presAssocID="{490595E0-F5D6-4924-80E6-1D6FDC9CBB60}" presName="root1" presStyleCnt="0"/>
      <dgm:spPr/>
    </dgm:pt>
    <dgm:pt modelId="{6F9DFA62-190D-42DF-B774-281F85520493}" type="pres">
      <dgm:prSet presAssocID="{490595E0-F5D6-4924-80E6-1D6FDC9CBB60}" presName="LevelOneTextNode" presStyleLbl="node0" presStyleIdx="0" presStyleCnt="1">
        <dgm:presLayoutVars>
          <dgm:chPref val="3"/>
        </dgm:presLayoutVars>
      </dgm:prSet>
      <dgm:spPr/>
      <dgm:t>
        <a:bodyPr/>
        <a:lstStyle/>
        <a:p>
          <a:endParaRPr lang="en-US"/>
        </a:p>
      </dgm:t>
    </dgm:pt>
    <dgm:pt modelId="{B07ECA61-2EE5-47DA-B6B2-A506065E22FB}" type="pres">
      <dgm:prSet presAssocID="{490595E0-F5D6-4924-80E6-1D6FDC9CBB60}" presName="level2hierChild" presStyleCnt="0"/>
      <dgm:spPr/>
    </dgm:pt>
    <dgm:pt modelId="{7A4C4A6F-4468-4870-AB70-B7D2873F2709}" type="pres">
      <dgm:prSet presAssocID="{E4F1DE2E-137C-4940-9048-83ACE8C226D2}" presName="conn2-1" presStyleLbl="parChTrans1D2" presStyleIdx="0" presStyleCnt="2"/>
      <dgm:spPr/>
      <dgm:t>
        <a:bodyPr/>
        <a:lstStyle/>
        <a:p>
          <a:endParaRPr lang="en-US"/>
        </a:p>
      </dgm:t>
    </dgm:pt>
    <dgm:pt modelId="{9977F0AE-AAC4-415D-BBFC-6E69738F0B62}" type="pres">
      <dgm:prSet presAssocID="{E4F1DE2E-137C-4940-9048-83ACE8C226D2}" presName="connTx" presStyleLbl="parChTrans1D2" presStyleIdx="0" presStyleCnt="2"/>
      <dgm:spPr/>
      <dgm:t>
        <a:bodyPr/>
        <a:lstStyle/>
        <a:p>
          <a:endParaRPr lang="en-US"/>
        </a:p>
      </dgm:t>
    </dgm:pt>
    <dgm:pt modelId="{28617BF8-24ED-422F-BE3F-B96CB25FCCA6}" type="pres">
      <dgm:prSet presAssocID="{75A9919B-35CE-413B-88A7-E0DE92C41CB7}" presName="root2" presStyleCnt="0"/>
      <dgm:spPr/>
    </dgm:pt>
    <dgm:pt modelId="{2D3EF236-5BAE-46B7-8172-CF59A30C8FB9}" type="pres">
      <dgm:prSet presAssocID="{75A9919B-35CE-413B-88A7-E0DE92C41CB7}" presName="LevelTwoTextNode" presStyleLbl="node2" presStyleIdx="0" presStyleCnt="2" custLinFactY="14394" custLinFactNeighborX="489" custLinFactNeighborY="100000">
        <dgm:presLayoutVars>
          <dgm:chPref val="3"/>
        </dgm:presLayoutVars>
      </dgm:prSet>
      <dgm:spPr/>
      <dgm:t>
        <a:bodyPr/>
        <a:lstStyle/>
        <a:p>
          <a:endParaRPr lang="en-US"/>
        </a:p>
      </dgm:t>
    </dgm:pt>
    <dgm:pt modelId="{DA25F0F9-446F-442C-ACC6-EF57D5516293}" type="pres">
      <dgm:prSet presAssocID="{75A9919B-35CE-413B-88A7-E0DE92C41CB7}" presName="level3hierChild" presStyleCnt="0"/>
      <dgm:spPr/>
    </dgm:pt>
    <dgm:pt modelId="{5597279E-E243-4679-BBDB-4E3B21E509ED}" type="pres">
      <dgm:prSet presAssocID="{94E06655-A59D-45E5-B7CC-BC83AA63BE93}" presName="conn2-1" presStyleLbl="parChTrans1D2" presStyleIdx="1" presStyleCnt="2"/>
      <dgm:spPr/>
      <dgm:t>
        <a:bodyPr/>
        <a:lstStyle/>
        <a:p>
          <a:endParaRPr lang="en-US"/>
        </a:p>
      </dgm:t>
    </dgm:pt>
    <dgm:pt modelId="{6186F3BC-EDF5-46A7-BB9F-6A2F47F39C29}" type="pres">
      <dgm:prSet presAssocID="{94E06655-A59D-45E5-B7CC-BC83AA63BE93}" presName="connTx" presStyleLbl="parChTrans1D2" presStyleIdx="1" presStyleCnt="2"/>
      <dgm:spPr/>
      <dgm:t>
        <a:bodyPr/>
        <a:lstStyle/>
        <a:p>
          <a:endParaRPr lang="en-US"/>
        </a:p>
      </dgm:t>
    </dgm:pt>
    <dgm:pt modelId="{674EB621-E1FA-434E-9CB1-1509F105B737}" type="pres">
      <dgm:prSet presAssocID="{3FC05F50-E27F-4376-999A-52C1954A8E5D}" presName="root2" presStyleCnt="0"/>
      <dgm:spPr/>
    </dgm:pt>
    <dgm:pt modelId="{4607F7C1-738B-4769-99D1-859171966D53}" type="pres">
      <dgm:prSet presAssocID="{3FC05F50-E27F-4376-999A-52C1954A8E5D}" presName="LevelTwoTextNode" presStyleLbl="node2" presStyleIdx="1" presStyleCnt="2" custLinFactY="-16580" custLinFactNeighborX="978" custLinFactNeighborY="-100000">
        <dgm:presLayoutVars>
          <dgm:chPref val="3"/>
        </dgm:presLayoutVars>
      </dgm:prSet>
      <dgm:spPr/>
      <dgm:t>
        <a:bodyPr/>
        <a:lstStyle/>
        <a:p>
          <a:endParaRPr lang="en-US"/>
        </a:p>
      </dgm:t>
    </dgm:pt>
    <dgm:pt modelId="{71C5C139-9291-4CA7-BFD1-D5A8A55A8EAA}" type="pres">
      <dgm:prSet presAssocID="{3FC05F50-E27F-4376-999A-52C1954A8E5D}" presName="level3hierChild" presStyleCnt="0"/>
      <dgm:spPr/>
    </dgm:pt>
    <dgm:pt modelId="{7CE1BA71-087C-4F34-894C-E5507EB9BFF1}" type="pres">
      <dgm:prSet presAssocID="{0AAF5DC6-619B-4473-A1D7-0B1CECFF80B0}" presName="conn2-1" presStyleLbl="parChTrans1D3" presStyleIdx="0" presStyleCnt="2"/>
      <dgm:spPr/>
      <dgm:t>
        <a:bodyPr/>
        <a:lstStyle/>
        <a:p>
          <a:endParaRPr lang="en-US"/>
        </a:p>
      </dgm:t>
    </dgm:pt>
    <dgm:pt modelId="{AC6011F1-BAB3-4B64-8227-06B20289B952}" type="pres">
      <dgm:prSet presAssocID="{0AAF5DC6-619B-4473-A1D7-0B1CECFF80B0}" presName="connTx" presStyleLbl="parChTrans1D3" presStyleIdx="0" presStyleCnt="2"/>
      <dgm:spPr/>
      <dgm:t>
        <a:bodyPr/>
        <a:lstStyle/>
        <a:p>
          <a:endParaRPr lang="en-US"/>
        </a:p>
      </dgm:t>
    </dgm:pt>
    <dgm:pt modelId="{9E37D73D-8C69-4007-BC17-36ED7FB8BBF8}" type="pres">
      <dgm:prSet presAssocID="{9C19478A-C8C1-405D-83E1-0FF3B86B7261}" presName="root2" presStyleCnt="0"/>
      <dgm:spPr/>
    </dgm:pt>
    <dgm:pt modelId="{6D184C8B-D373-4D62-B030-B0C22B9170F8}" type="pres">
      <dgm:prSet presAssocID="{9C19478A-C8C1-405D-83E1-0FF3B86B7261}" presName="LevelTwoTextNode" presStyleLbl="node3" presStyleIdx="0" presStyleCnt="2">
        <dgm:presLayoutVars>
          <dgm:chPref val="3"/>
        </dgm:presLayoutVars>
      </dgm:prSet>
      <dgm:spPr/>
      <dgm:t>
        <a:bodyPr/>
        <a:lstStyle/>
        <a:p>
          <a:endParaRPr lang="en-US"/>
        </a:p>
      </dgm:t>
    </dgm:pt>
    <dgm:pt modelId="{0B6CBBE4-9DD9-4DBD-82D0-A9E63B348837}" type="pres">
      <dgm:prSet presAssocID="{9C19478A-C8C1-405D-83E1-0FF3B86B7261}" presName="level3hierChild" presStyleCnt="0"/>
      <dgm:spPr/>
    </dgm:pt>
    <dgm:pt modelId="{799A4A82-EA40-4A54-931B-EC67D99DD785}" type="pres">
      <dgm:prSet presAssocID="{947D113A-4750-4585-BEAB-7E0A4D260B97}" presName="conn2-1" presStyleLbl="parChTrans1D4" presStyleIdx="0" presStyleCnt="4"/>
      <dgm:spPr/>
      <dgm:t>
        <a:bodyPr/>
        <a:lstStyle/>
        <a:p>
          <a:endParaRPr lang="en-US"/>
        </a:p>
      </dgm:t>
    </dgm:pt>
    <dgm:pt modelId="{58652D53-8F13-433A-B6A6-D1DC2C05AA2C}" type="pres">
      <dgm:prSet presAssocID="{947D113A-4750-4585-BEAB-7E0A4D260B97}" presName="connTx" presStyleLbl="parChTrans1D4" presStyleIdx="0" presStyleCnt="4"/>
      <dgm:spPr/>
      <dgm:t>
        <a:bodyPr/>
        <a:lstStyle/>
        <a:p>
          <a:endParaRPr lang="en-US"/>
        </a:p>
      </dgm:t>
    </dgm:pt>
    <dgm:pt modelId="{C129A5B0-8228-4114-85EA-8B14B930B80E}" type="pres">
      <dgm:prSet presAssocID="{B08745DF-21F0-4B57-8921-EF52D5A6DA38}" presName="root2" presStyleCnt="0"/>
      <dgm:spPr/>
    </dgm:pt>
    <dgm:pt modelId="{D81D3003-6720-4542-9F33-81001C006C45}" type="pres">
      <dgm:prSet presAssocID="{B08745DF-21F0-4B57-8921-EF52D5A6DA38}" presName="LevelTwoTextNode" presStyleLbl="node4" presStyleIdx="0" presStyleCnt="4">
        <dgm:presLayoutVars>
          <dgm:chPref val="3"/>
        </dgm:presLayoutVars>
      </dgm:prSet>
      <dgm:spPr/>
      <dgm:t>
        <a:bodyPr/>
        <a:lstStyle/>
        <a:p>
          <a:endParaRPr lang="en-US"/>
        </a:p>
      </dgm:t>
    </dgm:pt>
    <dgm:pt modelId="{0299ADA1-F9A5-4206-AADD-31395A65B9C9}" type="pres">
      <dgm:prSet presAssocID="{B08745DF-21F0-4B57-8921-EF52D5A6DA38}" presName="level3hierChild" presStyleCnt="0"/>
      <dgm:spPr/>
    </dgm:pt>
    <dgm:pt modelId="{5041687E-A3BC-44D1-84AD-AB4197B68500}" type="pres">
      <dgm:prSet presAssocID="{75498D0C-E5F9-47BB-B372-26D254916192}" presName="conn2-1" presStyleLbl="parChTrans1D4" presStyleIdx="1" presStyleCnt="4"/>
      <dgm:spPr/>
      <dgm:t>
        <a:bodyPr/>
        <a:lstStyle/>
        <a:p>
          <a:endParaRPr lang="en-US"/>
        </a:p>
      </dgm:t>
    </dgm:pt>
    <dgm:pt modelId="{05A8E371-6982-4F86-AF18-47B86799FF77}" type="pres">
      <dgm:prSet presAssocID="{75498D0C-E5F9-47BB-B372-26D254916192}" presName="connTx" presStyleLbl="parChTrans1D4" presStyleIdx="1" presStyleCnt="4"/>
      <dgm:spPr/>
      <dgm:t>
        <a:bodyPr/>
        <a:lstStyle/>
        <a:p>
          <a:endParaRPr lang="en-US"/>
        </a:p>
      </dgm:t>
    </dgm:pt>
    <dgm:pt modelId="{57437B8A-BC40-43EF-BFC1-5AB38ED360C4}" type="pres">
      <dgm:prSet presAssocID="{1B5B6D37-AD8A-44DA-A247-7C1636B18426}" presName="root2" presStyleCnt="0"/>
      <dgm:spPr/>
    </dgm:pt>
    <dgm:pt modelId="{9C05C522-BB0F-4577-B358-05D93C01C82D}" type="pres">
      <dgm:prSet presAssocID="{1B5B6D37-AD8A-44DA-A247-7C1636B18426}" presName="LevelTwoTextNode" presStyleLbl="node4" presStyleIdx="1" presStyleCnt="4">
        <dgm:presLayoutVars>
          <dgm:chPref val="3"/>
        </dgm:presLayoutVars>
      </dgm:prSet>
      <dgm:spPr/>
      <dgm:t>
        <a:bodyPr/>
        <a:lstStyle/>
        <a:p>
          <a:endParaRPr lang="en-US"/>
        </a:p>
      </dgm:t>
    </dgm:pt>
    <dgm:pt modelId="{11701306-1CF4-44AE-BD6C-57DEB2293777}" type="pres">
      <dgm:prSet presAssocID="{1B5B6D37-AD8A-44DA-A247-7C1636B18426}" presName="level3hierChild" presStyleCnt="0"/>
      <dgm:spPr/>
    </dgm:pt>
    <dgm:pt modelId="{5FD86D79-6A97-4CFE-9CB7-2BC4D2670BF0}" type="pres">
      <dgm:prSet presAssocID="{D5962A3B-6B2E-4A59-A5B5-DC1AE944D6C6}" presName="conn2-1" presStyleLbl="parChTrans1D3" presStyleIdx="1" presStyleCnt="2"/>
      <dgm:spPr/>
      <dgm:t>
        <a:bodyPr/>
        <a:lstStyle/>
        <a:p>
          <a:endParaRPr lang="en-US"/>
        </a:p>
      </dgm:t>
    </dgm:pt>
    <dgm:pt modelId="{4F29CDD7-1AA0-44B6-97A1-B023763CC69E}" type="pres">
      <dgm:prSet presAssocID="{D5962A3B-6B2E-4A59-A5B5-DC1AE944D6C6}" presName="connTx" presStyleLbl="parChTrans1D3" presStyleIdx="1" presStyleCnt="2"/>
      <dgm:spPr/>
      <dgm:t>
        <a:bodyPr/>
        <a:lstStyle/>
        <a:p>
          <a:endParaRPr lang="en-US"/>
        </a:p>
      </dgm:t>
    </dgm:pt>
    <dgm:pt modelId="{629C4A16-BCC6-4574-B9DF-CD53C72B4F2E}" type="pres">
      <dgm:prSet presAssocID="{F6AB502D-F337-4871-BAF8-D44D6E03164D}" presName="root2" presStyleCnt="0"/>
      <dgm:spPr/>
    </dgm:pt>
    <dgm:pt modelId="{9629EE72-A9A3-47C5-991D-A91B4519970A}" type="pres">
      <dgm:prSet presAssocID="{F6AB502D-F337-4871-BAF8-D44D6E03164D}" presName="LevelTwoTextNode" presStyleLbl="node3" presStyleIdx="1" presStyleCnt="2">
        <dgm:presLayoutVars>
          <dgm:chPref val="3"/>
        </dgm:presLayoutVars>
      </dgm:prSet>
      <dgm:spPr/>
      <dgm:t>
        <a:bodyPr/>
        <a:lstStyle/>
        <a:p>
          <a:endParaRPr lang="en-US"/>
        </a:p>
      </dgm:t>
    </dgm:pt>
    <dgm:pt modelId="{B967B85F-C5C7-449D-9535-761A33D84CC6}" type="pres">
      <dgm:prSet presAssocID="{F6AB502D-F337-4871-BAF8-D44D6E03164D}" presName="level3hierChild" presStyleCnt="0"/>
      <dgm:spPr/>
    </dgm:pt>
    <dgm:pt modelId="{DE777E94-5520-40A9-9EB0-46A96C5F7C83}" type="pres">
      <dgm:prSet presAssocID="{F9886DF8-A250-46F1-90A0-B6B3BD5AF055}" presName="conn2-1" presStyleLbl="parChTrans1D4" presStyleIdx="2" presStyleCnt="4"/>
      <dgm:spPr/>
      <dgm:t>
        <a:bodyPr/>
        <a:lstStyle/>
        <a:p>
          <a:endParaRPr lang="en-US"/>
        </a:p>
      </dgm:t>
    </dgm:pt>
    <dgm:pt modelId="{5CFBD5D7-872F-49D6-948E-68A3C35B0F90}" type="pres">
      <dgm:prSet presAssocID="{F9886DF8-A250-46F1-90A0-B6B3BD5AF055}" presName="connTx" presStyleLbl="parChTrans1D4" presStyleIdx="2" presStyleCnt="4"/>
      <dgm:spPr/>
      <dgm:t>
        <a:bodyPr/>
        <a:lstStyle/>
        <a:p>
          <a:endParaRPr lang="en-US"/>
        </a:p>
      </dgm:t>
    </dgm:pt>
    <dgm:pt modelId="{AC55C9E0-AC51-4995-BFB1-69DBF166EC1C}" type="pres">
      <dgm:prSet presAssocID="{FD5EBA6D-0027-4715-97B6-303E9024D5BA}" presName="root2" presStyleCnt="0"/>
      <dgm:spPr/>
    </dgm:pt>
    <dgm:pt modelId="{86784CF6-9BD9-4EA2-B66B-5653D88BAC8A}" type="pres">
      <dgm:prSet presAssocID="{FD5EBA6D-0027-4715-97B6-303E9024D5BA}" presName="LevelTwoTextNode" presStyleLbl="node4" presStyleIdx="2" presStyleCnt="4">
        <dgm:presLayoutVars>
          <dgm:chPref val="3"/>
        </dgm:presLayoutVars>
      </dgm:prSet>
      <dgm:spPr/>
      <dgm:t>
        <a:bodyPr/>
        <a:lstStyle/>
        <a:p>
          <a:endParaRPr lang="en-US"/>
        </a:p>
      </dgm:t>
    </dgm:pt>
    <dgm:pt modelId="{22183B97-994F-4569-B240-CF1F4069C4E8}" type="pres">
      <dgm:prSet presAssocID="{FD5EBA6D-0027-4715-97B6-303E9024D5BA}" presName="level3hierChild" presStyleCnt="0"/>
      <dgm:spPr/>
    </dgm:pt>
    <dgm:pt modelId="{45B58450-D67B-480D-AF46-DF758DBB1DC2}" type="pres">
      <dgm:prSet presAssocID="{05BD0976-0CCA-438A-961B-BD21F60180E2}" presName="conn2-1" presStyleLbl="parChTrans1D4" presStyleIdx="3" presStyleCnt="4"/>
      <dgm:spPr/>
      <dgm:t>
        <a:bodyPr/>
        <a:lstStyle/>
        <a:p>
          <a:endParaRPr lang="en-US"/>
        </a:p>
      </dgm:t>
    </dgm:pt>
    <dgm:pt modelId="{D06F951E-F7A4-484D-A165-B615EFF5FC32}" type="pres">
      <dgm:prSet presAssocID="{05BD0976-0CCA-438A-961B-BD21F60180E2}" presName="connTx" presStyleLbl="parChTrans1D4" presStyleIdx="3" presStyleCnt="4"/>
      <dgm:spPr/>
      <dgm:t>
        <a:bodyPr/>
        <a:lstStyle/>
        <a:p>
          <a:endParaRPr lang="en-US"/>
        </a:p>
      </dgm:t>
    </dgm:pt>
    <dgm:pt modelId="{4B7C42FE-2C87-4481-B1CD-54AA1ED1B67D}" type="pres">
      <dgm:prSet presAssocID="{EF840F52-A9AF-4793-AADD-29A63F5B157A}" presName="root2" presStyleCnt="0"/>
      <dgm:spPr/>
    </dgm:pt>
    <dgm:pt modelId="{736E5C8B-A019-442B-BA11-B390C1F3A2AD}" type="pres">
      <dgm:prSet presAssocID="{EF840F52-A9AF-4793-AADD-29A63F5B157A}" presName="LevelTwoTextNode" presStyleLbl="node4" presStyleIdx="3" presStyleCnt="4">
        <dgm:presLayoutVars>
          <dgm:chPref val="3"/>
        </dgm:presLayoutVars>
      </dgm:prSet>
      <dgm:spPr/>
      <dgm:t>
        <a:bodyPr/>
        <a:lstStyle/>
        <a:p>
          <a:endParaRPr lang="en-US"/>
        </a:p>
      </dgm:t>
    </dgm:pt>
    <dgm:pt modelId="{11456568-5CB4-426E-BA47-699AA9D1C367}" type="pres">
      <dgm:prSet presAssocID="{EF840F52-A9AF-4793-AADD-29A63F5B157A}" presName="level3hierChild" presStyleCnt="0"/>
      <dgm:spPr/>
    </dgm:pt>
  </dgm:ptLst>
  <dgm:cxnLst>
    <dgm:cxn modelId="{6D126E92-1906-4369-B91C-6A7BDDA5762C}" type="presOf" srcId="{B08745DF-21F0-4B57-8921-EF52D5A6DA38}" destId="{D81D3003-6720-4542-9F33-81001C006C45}" srcOrd="0" destOrd="0" presId="urn:microsoft.com/office/officeart/2005/8/layout/hierarchy2"/>
    <dgm:cxn modelId="{482E983B-D152-4684-875F-E100EECD9E93}" srcId="{490595E0-F5D6-4924-80E6-1D6FDC9CBB60}" destId="{75A9919B-35CE-413B-88A7-E0DE92C41CB7}" srcOrd="0" destOrd="0" parTransId="{E4F1DE2E-137C-4940-9048-83ACE8C226D2}" sibTransId="{D8FE9C7C-5603-4B9F-BA93-393341211467}"/>
    <dgm:cxn modelId="{E4FA8ABD-B977-4D5A-A8CE-8FEE69A0B776}" type="presOf" srcId="{E4F1DE2E-137C-4940-9048-83ACE8C226D2}" destId="{7A4C4A6F-4468-4870-AB70-B7D2873F2709}" srcOrd="0" destOrd="0" presId="urn:microsoft.com/office/officeart/2005/8/layout/hierarchy2"/>
    <dgm:cxn modelId="{435D65C0-0B3A-4340-95BA-BA322FBA654B}" srcId="{9C19478A-C8C1-405D-83E1-0FF3B86B7261}" destId="{1B5B6D37-AD8A-44DA-A247-7C1636B18426}" srcOrd="1" destOrd="0" parTransId="{75498D0C-E5F9-47BB-B372-26D254916192}" sibTransId="{2BA71103-B410-4F8B-80B6-3E728E216072}"/>
    <dgm:cxn modelId="{1F0C1E59-6341-4C90-A6F4-3095726C65F4}" srcId="{3FC05F50-E27F-4376-999A-52C1954A8E5D}" destId="{F6AB502D-F337-4871-BAF8-D44D6E03164D}" srcOrd="1" destOrd="0" parTransId="{D5962A3B-6B2E-4A59-A5B5-DC1AE944D6C6}" sibTransId="{AA22A259-8DB4-4227-A0D1-E7EF2EEAB855}"/>
    <dgm:cxn modelId="{48BEA09B-0C0A-4F9D-8E18-5ADF388E54F2}" type="presOf" srcId="{FD5EBA6D-0027-4715-97B6-303E9024D5BA}" destId="{86784CF6-9BD9-4EA2-B66B-5653D88BAC8A}" srcOrd="0" destOrd="0" presId="urn:microsoft.com/office/officeart/2005/8/layout/hierarchy2"/>
    <dgm:cxn modelId="{C5C2E06A-37DC-46BC-B5D8-6BE9AFFDDE21}" type="presOf" srcId="{75498D0C-E5F9-47BB-B372-26D254916192}" destId="{05A8E371-6982-4F86-AF18-47B86799FF77}" srcOrd="1" destOrd="0" presId="urn:microsoft.com/office/officeart/2005/8/layout/hierarchy2"/>
    <dgm:cxn modelId="{D5115C86-6657-41D6-815C-11C223D75ED7}" type="presOf" srcId="{F9886DF8-A250-46F1-90A0-B6B3BD5AF055}" destId="{5CFBD5D7-872F-49D6-948E-68A3C35B0F90}" srcOrd="1" destOrd="0" presId="urn:microsoft.com/office/officeart/2005/8/layout/hierarchy2"/>
    <dgm:cxn modelId="{1802ED2A-280F-4446-B89A-17A2BD0D9F45}" type="presOf" srcId="{F9886DF8-A250-46F1-90A0-B6B3BD5AF055}" destId="{DE777E94-5520-40A9-9EB0-46A96C5F7C83}" srcOrd="0" destOrd="0" presId="urn:microsoft.com/office/officeart/2005/8/layout/hierarchy2"/>
    <dgm:cxn modelId="{CD2BA87A-3025-47F5-BB3B-51FC122DF26B}" srcId="{F6AB502D-F337-4871-BAF8-D44D6E03164D}" destId="{EF840F52-A9AF-4793-AADD-29A63F5B157A}" srcOrd="1" destOrd="0" parTransId="{05BD0976-0CCA-438A-961B-BD21F60180E2}" sibTransId="{F5FDCBD1-7094-4C10-96D2-80559D7DC1C4}"/>
    <dgm:cxn modelId="{1F4C7986-7F45-451A-AC5A-D4D862F250CD}" type="presOf" srcId="{05BD0976-0CCA-438A-961B-BD21F60180E2}" destId="{45B58450-D67B-480D-AF46-DF758DBB1DC2}" srcOrd="0" destOrd="0" presId="urn:microsoft.com/office/officeart/2005/8/layout/hierarchy2"/>
    <dgm:cxn modelId="{2D9F33B8-9BDF-4B95-9118-42FA617186BC}" type="presOf" srcId="{94E06655-A59D-45E5-B7CC-BC83AA63BE93}" destId="{5597279E-E243-4679-BBDB-4E3B21E509ED}" srcOrd="0" destOrd="0" presId="urn:microsoft.com/office/officeart/2005/8/layout/hierarchy2"/>
    <dgm:cxn modelId="{5B322CA5-11C7-494B-AE35-F840BFE03661}" type="presOf" srcId="{947D113A-4750-4585-BEAB-7E0A4D260B97}" destId="{799A4A82-EA40-4A54-931B-EC67D99DD785}" srcOrd="0" destOrd="0" presId="urn:microsoft.com/office/officeart/2005/8/layout/hierarchy2"/>
    <dgm:cxn modelId="{8D5E43AA-0283-40FA-AD1F-8DAEE62076D6}" type="presOf" srcId="{05BD0976-0CCA-438A-961B-BD21F60180E2}" destId="{D06F951E-F7A4-484D-A165-B615EFF5FC32}" srcOrd="1" destOrd="0" presId="urn:microsoft.com/office/officeart/2005/8/layout/hierarchy2"/>
    <dgm:cxn modelId="{8153F8C8-660F-4311-81F6-DA865D7CA8AA}" type="presOf" srcId="{EF840F52-A9AF-4793-AADD-29A63F5B157A}" destId="{736E5C8B-A019-442B-BA11-B390C1F3A2AD}" srcOrd="0" destOrd="0" presId="urn:microsoft.com/office/officeart/2005/8/layout/hierarchy2"/>
    <dgm:cxn modelId="{DC8706E9-A6AE-4077-A1A5-00C51B708C1C}" type="presOf" srcId="{94E06655-A59D-45E5-B7CC-BC83AA63BE93}" destId="{6186F3BC-EDF5-46A7-BB9F-6A2F47F39C29}" srcOrd="1" destOrd="0" presId="urn:microsoft.com/office/officeart/2005/8/layout/hierarchy2"/>
    <dgm:cxn modelId="{3AC6EDAA-F085-471C-A611-1F81FECC86E2}" type="presOf" srcId="{9C19478A-C8C1-405D-83E1-0FF3B86B7261}" destId="{6D184C8B-D373-4D62-B030-B0C22B9170F8}" srcOrd="0" destOrd="0" presId="urn:microsoft.com/office/officeart/2005/8/layout/hierarchy2"/>
    <dgm:cxn modelId="{2BAE8AF5-EE9D-424C-B8B4-B25C71CFE4F3}" srcId="{9C19478A-C8C1-405D-83E1-0FF3B86B7261}" destId="{B08745DF-21F0-4B57-8921-EF52D5A6DA38}" srcOrd="0" destOrd="0" parTransId="{947D113A-4750-4585-BEAB-7E0A4D260B97}" sibTransId="{47032D00-F4A3-4A33-A518-4A5EB3E358F9}"/>
    <dgm:cxn modelId="{F0A6A96B-0E03-44F1-BD06-783234653D81}" type="presOf" srcId="{75498D0C-E5F9-47BB-B372-26D254916192}" destId="{5041687E-A3BC-44D1-84AD-AB4197B68500}" srcOrd="0" destOrd="0" presId="urn:microsoft.com/office/officeart/2005/8/layout/hierarchy2"/>
    <dgm:cxn modelId="{66B9447F-50A3-411A-B332-1C60E7FAE282}" type="presOf" srcId="{0AAF5DC6-619B-4473-A1D7-0B1CECFF80B0}" destId="{7CE1BA71-087C-4F34-894C-E5507EB9BFF1}" srcOrd="0" destOrd="0" presId="urn:microsoft.com/office/officeart/2005/8/layout/hierarchy2"/>
    <dgm:cxn modelId="{609DC1EC-42CF-48C3-AAC5-EB885B51C274}" type="presOf" srcId="{75A9919B-35CE-413B-88A7-E0DE92C41CB7}" destId="{2D3EF236-5BAE-46B7-8172-CF59A30C8FB9}" srcOrd="0" destOrd="0" presId="urn:microsoft.com/office/officeart/2005/8/layout/hierarchy2"/>
    <dgm:cxn modelId="{BD1720F5-FE26-4367-BAB2-2E133A1AD9F8}" srcId="{5678A5C7-CC56-4010-8DED-0463461DAF74}" destId="{490595E0-F5D6-4924-80E6-1D6FDC9CBB60}" srcOrd="0" destOrd="0" parTransId="{D446AC03-C890-4C79-BFD4-3652032AC1D8}" sibTransId="{72D184D7-DEC3-4F41-A7A1-1F7BEE087776}"/>
    <dgm:cxn modelId="{4A56D34B-FF1C-4275-A328-75525A68FFFD}" type="presOf" srcId="{947D113A-4750-4585-BEAB-7E0A4D260B97}" destId="{58652D53-8F13-433A-B6A6-D1DC2C05AA2C}" srcOrd="1" destOrd="0" presId="urn:microsoft.com/office/officeart/2005/8/layout/hierarchy2"/>
    <dgm:cxn modelId="{B51C5022-C87E-4D51-9D50-50271FE9E2E6}" srcId="{3FC05F50-E27F-4376-999A-52C1954A8E5D}" destId="{9C19478A-C8C1-405D-83E1-0FF3B86B7261}" srcOrd="0" destOrd="0" parTransId="{0AAF5DC6-619B-4473-A1D7-0B1CECFF80B0}" sibTransId="{7E9E9B6C-8C79-4026-95D9-A0603C1DE524}"/>
    <dgm:cxn modelId="{78C763CB-F3E0-4EC7-90D4-12BA58405691}" type="presOf" srcId="{D5962A3B-6B2E-4A59-A5B5-DC1AE944D6C6}" destId="{4F29CDD7-1AA0-44B6-97A1-B023763CC69E}" srcOrd="1" destOrd="0" presId="urn:microsoft.com/office/officeart/2005/8/layout/hierarchy2"/>
    <dgm:cxn modelId="{5DD6C373-EE61-4C23-9F4D-0BAB797C3FC2}" type="presOf" srcId="{D5962A3B-6B2E-4A59-A5B5-DC1AE944D6C6}" destId="{5FD86D79-6A97-4CFE-9CB7-2BC4D2670BF0}" srcOrd="0" destOrd="0" presId="urn:microsoft.com/office/officeart/2005/8/layout/hierarchy2"/>
    <dgm:cxn modelId="{B6E57B9F-B278-41CC-B993-D742C4568836}" type="presOf" srcId="{5678A5C7-CC56-4010-8DED-0463461DAF74}" destId="{01C4A2B1-D430-4C05-BE0C-C3AD1B9F5E75}" srcOrd="0" destOrd="0" presId="urn:microsoft.com/office/officeart/2005/8/layout/hierarchy2"/>
    <dgm:cxn modelId="{E7E841B0-E63B-4B07-9972-A163A2808252}" srcId="{490595E0-F5D6-4924-80E6-1D6FDC9CBB60}" destId="{3FC05F50-E27F-4376-999A-52C1954A8E5D}" srcOrd="1" destOrd="0" parTransId="{94E06655-A59D-45E5-B7CC-BC83AA63BE93}" sibTransId="{FE203483-3549-45A3-A091-6032E25FDD4B}"/>
    <dgm:cxn modelId="{C5CEFF4B-2DFA-4FC7-90BA-3C989DC15B66}" type="presOf" srcId="{0AAF5DC6-619B-4473-A1D7-0B1CECFF80B0}" destId="{AC6011F1-BAB3-4B64-8227-06B20289B952}" srcOrd="1" destOrd="0" presId="urn:microsoft.com/office/officeart/2005/8/layout/hierarchy2"/>
    <dgm:cxn modelId="{444F6C13-1DAC-4DB2-AC6F-AA7B9AB01619}" type="presOf" srcId="{E4F1DE2E-137C-4940-9048-83ACE8C226D2}" destId="{9977F0AE-AAC4-415D-BBFC-6E69738F0B62}" srcOrd="1" destOrd="0" presId="urn:microsoft.com/office/officeart/2005/8/layout/hierarchy2"/>
    <dgm:cxn modelId="{202EE323-B4CD-4E06-9EC5-39BD298F2276}" type="presOf" srcId="{F6AB502D-F337-4871-BAF8-D44D6E03164D}" destId="{9629EE72-A9A3-47C5-991D-A91B4519970A}" srcOrd="0" destOrd="0" presId="urn:microsoft.com/office/officeart/2005/8/layout/hierarchy2"/>
    <dgm:cxn modelId="{2A3A3B23-A15B-49E9-B40C-CB5C3FB68604}" type="presOf" srcId="{1B5B6D37-AD8A-44DA-A247-7C1636B18426}" destId="{9C05C522-BB0F-4577-B358-05D93C01C82D}" srcOrd="0" destOrd="0" presId="urn:microsoft.com/office/officeart/2005/8/layout/hierarchy2"/>
    <dgm:cxn modelId="{27C33953-99C7-429A-A122-BAE508F6656E}" type="presOf" srcId="{3FC05F50-E27F-4376-999A-52C1954A8E5D}" destId="{4607F7C1-738B-4769-99D1-859171966D53}" srcOrd="0" destOrd="0" presId="urn:microsoft.com/office/officeart/2005/8/layout/hierarchy2"/>
    <dgm:cxn modelId="{E93B0320-BEA5-425A-8908-189C9B64483F}" type="presOf" srcId="{490595E0-F5D6-4924-80E6-1D6FDC9CBB60}" destId="{6F9DFA62-190D-42DF-B774-281F85520493}" srcOrd="0" destOrd="0" presId="urn:microsoft.com/office/officeart/2005/8/layout/hierarchy2"/>
    <dgm:cxn modelId="{EA7E56BC-6105-4A8D-9AD5-13F4939C20E2}" srcId="{F6AB502D-F337-4871-BAF8-D44D6E03164D}" destId="{FD5EBA6D-0027-4715-97B6-303E9024D5BA}" srcOrd="0" destOrd="0" parTransId="{F9886DF8-A250-46F1-90A0-B6B3BD5AF055}" sibTransId="{9D6E4E70-5145-444F-AA07-468575EFF0C0}"/>
    <dgm:cxn modelId="{73007DA3-B686-4463-94B4-DDA5C7C12EC6}" type="presParOf" srcId="{01C4A2B1-D430-4C05-BE0C-C3AD1B9F5E75}" destId="{024C17F7-15B4-4411-8508-12CD5734CB3A}" srcOrd="0" destOrd="0" presId="urn:microsoft.com/office/officeart/2005/8/layout/hierarchy2"/>
    <dgm:cxn modelId="{8F89B413-5124-4E45-971B-6CEA2EA97C85}" type="presParOf" srcId="{024C17F7-15B4-4411-8508-12CD5734CB3A}" destId="{6F9DFA62-190D-42DF-B774-281F85520493}" srcOrd="0" destOrd="0" presId="urn:microsoft.com/office/officeart/2005/8/layout/hierarchy2"/>
    <dgm:cxn modelId="{CB08F41A-2F6B-4DCF-AE36-A49C38038C10}" type="presParOf" srcId="{024C17F7-15B4-4411-8508-12CD5734CB3A}" destId="{B07ECA61-2EE5-47DA-B6B2-A506065E22FB}" srcOrd="1" destOrd="0" presId="urn:microsoft.com/office/officeart/2005/8/layout/hierarchy2"/>
    <dgm:cxn modelId="{72FD34A7-A6F6-4A64-B468-F0754A00009D}" type="presParOf" srcId="{B07ECA61-2EE5-47DA-B6B2-A506065E22FB}" destId="{7A4C4A6F-4468-4870-AB70-B7D2873F2709}" srcOrd="0" destOrd="0" presId="urn:microsoft.com/office/officeart/2005/8/layout/hierarchy2"/>
    <dgm:cxn modelId="{63AD43EE-86DB-46CF-BDEF-BACE9555E041}" type="presParOf" srcId="{7A4C4A6F-4468-4870-AB70-B7D2873F2709}" destId="{9977F0AE-AAC4-415D-BBFC-6E69738F0B62}" srcOrd="0" destOrd="0" presId="urn:microsoft.com/office/officeart/2005/8/layout/hierarchy2"/>
    <dgm:cxn modelId="{9723F14F-8A6B-4874-9530-E001853C7C97}" type="presParOf" srcId="{B07ECA61-2EE5-47DA-B6B2-A506065E22FB}" destId="{28617BF8-24ED-422F-BE3F-B96CB25FCCA6}" srcOrd="1" destOrd="0" presId="urn:microsoft.com/office/officeart/2005/8/layout/hierarchy2"/>
    <dgm:cxn modelId="{E3F04C58-568D-4B76-8494-6771792DE127}" type="presParOf" srcId="{28617BF8-24ED-422F-BE3F-B96CB25FCCA6}" destId="{2D3EF236-5BAE-46B7-8172-CF59A30C8FB9}" srcOrd="0" destOrd="0" presId="urn:microsoft.com/office/officeart/2005/8/layout/hierarchy2"/>
    <dgm:cxn modelId="{87BCE0F8-7DF7-44EE-B62C-253C56E2D5B2}" type="presParOf" srcId="{28617BF8-24ED-422F-BE3F-B96CB25FCCA6}" destId="{DA25F0F9-446F-442C-ACC6-EF57D5516293}" srcOrd="1" destOrd="0" presId="urn:microsoft.com/office/officeart/2005/8/layout/hierarchy2"/>
    <dgm:cxn modelId="{791163EF-F555-4596-9F4D-8CEF724F25C3}" type="presParOf" srcId="{B07ECA61-2EE5-47DA-B6B2-A506065E22FB}" destId="{5597279E-E243-4679-BBDB-4E3B21E509ED}" srcOrd="2" destOrd="0" presId="urn:microsoft.com/office/officeart/2005/8/layout/hierarchy2"/>
    <dgm:cxn modelId="{4E8ED871-C66B-45F3-8170-C78B7EC4D62B}" type="presParOf" srcId="{5597279E-E243-4679-BBDB-4E3B21E509ED}" destId="{6186F3BC-EDF5-46A7-BB9F-6A2F47F39C29}" srcOrd="0" destOrd="0" presId="urn:microsoft.com/office/officeart/2005/8/layout/hierarchy2"/>
    <dgm:cxn modelId="{85C4E379-3F94-4845-86C9-54D1AC25B967}" type="presParOf" srcId="{B07ECA61-2EE5-47DA-B6B2-A506065E22FB}" destId="{674EB621-E1FA-434E-9CB1-1509F105B737}" srcOrd="3" destOrd="0" presId="urn:microsoft.com/office/officeart/2005/8/layout/hierarchy2"/>
    <dgm:cxn modelId="{C4604F3D-8D54-4E89-B1A1-74687223114F}" type="presParOf" srcId="{674EB621-E1FA-434E-9CB1-1509F105B737}" destId="{4607F7C1-738B-4769-99D1-859171966D53}" srcOrd="0" destOrd="0" presId="urn:microsoft.com/office/officeart/2005/8/layout/hierarchy2"/>
    <dgm:cxn modelId="{67746354-ABC9-41CE-8CA4-BBA0A3A4A143}" type="presParOf" srcId="{674EB621-E1FA-434E-9CB1-1509F105B737}" destId="{71C5C139-9291-4CA7-BFD1-D5A8A55A8EAA}" srcOrd="1" destOrd="0" presId="urn:microsoft.com/office/officeart/2005/8/layout/hierarchy2"/>
    <dgm:cxn modelId="{F470A45A-F50E-4ADD-813C-9DC83142CA41}" type="presParOf" srcId="{71C5C139-9291-4CA7-BFD1-D5A8A55A8EAA}" destId="{7CE1BA71-087C-4F34-894C-E5507EB9BFF1}" srcOrd="0" destOrd="0" presId="urn:microsoft.com/office/officeart/2005/8/layout/hierarchy2"/>
    <dgm:cxn modelId="{75081A87-0680-457C-B572-70BA87AF7515}" type="presParOf" srcId="{7CE1BA71-087C-4F34-894C-E5507EB9BFF1}" destId="{AC6011F1-BAB3-4B64-8227-06B20289B952}" srcOrd="0" destOrd="0" presId="urn:microsoft.com/office/officeart/2005/8/layout/hierarchy2"/>
    <dgm:cxn modelId="{91518651-61C2-4BCE-9420-0A106614976D}" type="presParOf" srcId="{71C5C139-9291-4CA7-BFD1-D5A8A55A8EAA}" destId="{9E37D73D-8C69-4007-BC17-36ED7FB8BBF8}" srcOrd="1" destOrd="0" presId="urn:microsoft.com/office/officeart/2005/8/layout/hierarchy2"/>
    <dgm:cxn modelId="{EE7A0359-EA11-4FC6-BBDC-748B1FC397C4}" type="presParOf" srcId="{9E37D73D-8C69-4007-BC17-36ED7FB8BBF8}" destId="{6D184C8B-D373-4D62-B030-B0C22B9170F8}" srcOrd="0" destOrd="0" presId="urn:microsoft.com/office/officeart/2005/8/layout/hierarchy2"/>
    <dgm:cxn modelId="{35F159CF-C3E1-46A2-9555-172989683E58}" type="presParOf" srcId="{9E37D73D-8C69-4007-BC17-36ED7FB8BBF8}" destId="{0B6CBBE4-9DD9-4DBD-82D0-A9E63B348837}" srcOrd="1" destOrd="0" presId="urn:microsoft.com/office/officeart/2005/8/layout/hierarchy2"/>
    <dgm:cxn modelId="{57827F9A-6690-48AC-85F1-21075C4319E5}" type="presParOf" srcId="{0B6CBBE4-9DD9-4DBD-82D0-A9E63B348837}" destId="{799A4A82-EA40-4A54-931B-EC67D99DD785}" srcOrd="0" destOrd="0" presId="urn:microsoft.com/office/officeart/2005/8/layout/hierarchy2"/>
    <dgm:cxn modelId="{CB410794-18D0-4135-B2CF-05FF47F08F68}" type="presParOf" srcId="{799A4A82-EA40-4A54-931B-EC67D99DD785}" destId="{58652D53-8F13-433A-B6A6-D1DC2C05AA2C}" srcOrd="0" destOrd="0" presId="urn:microsoft.com/office/officeart/2005/8/layout/hierarchy2"/>
    <dgm:cxn modelId="{46944820-7B27-4B8D-BE4C-CEC0BD4199BE}" type="presParOf" srcId="{0B6CBBE4-9DD9-4DBD-82D0-A9E63B348837}" destId="{C129A5B0-8228-4114-85EA-8B14B930B80E}" srcOrd="1" destOrd="0" presId="urn:microsoft.com/office/officeart/2005/8/layout/hierarchy2"/>
    <dgm:cxn modelId="{A0C62ECF-9498-4FE5-8490-4EE3458DF5B4}" type="presParOf" srcId="{C129A5B0-8228-4114-85EA-8B14B930B80E}" destId="{D81D3003-6720-4542-9F33-81001C006C45}" srcOrd="0" destOrd="0" presId="urn:microsoft.com/office/officeart/2005/8/layout/hierarchy2"/>
    <dgm:cxn modelId="{14F5A075-E66C-4520-8C53-2FBED7A5BFA1}" type="presParOf" srcId="{C129A5B0-8228-4114-85EA-8B14B930B80E}" destId="{0299ADA1-F9A5-4206-AADD-31395A65B9C9}" srcOrd="1" destOrd="0" presId="urn:microsoft.com/office/officeart/2005/8/layout/hierarchy2"/>
    <dgm:cxn modelId="{B8E077D5-1CCB-4DD5-BE5F-AEAFCC284424}" type="presParOf" srcId="{0B6CBBE4-9DD9-4DBD-82D0-A9E63B348837}" destId="{5041687E-A3BC-44D1-84AD-AB4197B68500}" srcOrd="2" destOrd="0" presId="urn:microsoft.com/office/officeart/2005/8/layout/hierarchy2"/>
    <dgm:cxn modelId="{31AA0953-7A67-4CEB-ABE2-55C7F93D72AB}" type="presParOf" srcId="{5041687E-A3BC-44D1-84AD-AB4197B68500}" destId="{05A8E371-6982-4F86-AF18-47B86799FF77}" srcOrd="0" destOrd="0" presId="urn:microsoft.com/office/officeart/2005/8/layout/hierarchy2"/>
    <dgm:cxn modelId="{A4055F1C-4075-400B-965F-6C0E4B1C20A9}" type="presParOf" srcId="{0B6CBBE4-9DD9-4DBD-82D0-A9E63B348837}" destId="{57437B8A-BC40-43EF-BFC1-5AB38ED360C4}" srcOrd="3" destOrd="0" presId="urn:microsoft.com/office/officeart/2005/8/layout/hierarchy2"/>
    <dgm:cxn modelId="{884097C6-40B2-4760-9843-15CDB5726200}" type="presParOf" srcId="{57437B8A-BC40-43EF-BFC1-5AB38ED360C4}" destId="{9C05C522-BB0F-4577-B358-05D93C01C82D}" srcOrd="0" destOrd="0" presId="urn:microsoft.com/office/officeart/2005/8/layout/hierarchy2"/>
    <dgm:cxn modelId="{73456DE4-79DF-4E46-BB69-E9C014A777E5}" type="presParOf" srcId="{57437B8A-BC40-43EF-BFC1-5AB38ED360C4}" destId="{11701306-1CF4-44AE-BD6C-57DEB2293777}" srcOrd="1" destOrd="0" presId="urn:microsoft.com/office/officeart/2005/8/layout/hierarchy2"/>
    <dgm:cxn modelId="{4409E500-BDBF-43B6-8426-A8C0981FC666}" type="presParOf" srcId="{71C5C139-9291-4CA7-BFD1-D5A8A55A8EAA}" destId="{5FD86D79-6A97-4CFE-9CB7-2BC4D2670BF0}" srcOrd="2" destOrd="0" presId="urn:microsoft.com/office/officeart/2005/8/layout/hierarchy2"/>
    <dgm:cxn modelId="{85F2FCBE-03D2-4519-8B2C-7957510D05A0}" type="presParOf" srcId="{5FD86D79-6A97-4CFE-9CB7-2BC4D2670BF0}" destId="{4F29CDD7-1AA0-44B6-97A1-B023763CC69E}" srcOrd="0" destOrd="0" presId="urn:microsoft.com/office/officeart/2005/8/layout/hierarchy2"/>
    <dgm:cxn modelId="{446AAAD0-8DED-4866-9167-912B1AFCB2B8}" type="presParOf" srcId="{71C5C139-9291-4CA7-BFD1-D5A8A55A8EAA}" destId="{629C4A16-BCC6-4574-B9DF-CD53C72B4F2E}" srcOrd="3" destOrd="0" presId="urn:microsoft.com/office/officeart/2005/8/layout/hierarchy2"/>
    <dgm:cxn modelId="{3C88CD26-0945-4583-AD82-9316AF0112BD}" type="presParOf" srcId="{629C4A16-BCC6-4574-B9DF-CD53C72B4F2E}" destId="{9629EE72-A9A3-47C5-991D-A91B4519970A}" srcOrd="0" destOrd="0" presId="urn:microsoft.com/office/officeart/2005/8/layout/hierarchy2"/>
    <dgm:cxn modelId="{FD7D21F3-EC23-41DE-8967-B4307DBCC577}" type="presParOf" srcId="{629C4A16-BCC6-4574-B9DF-CD53C72B4F2E}" destId="{B967B85F-C5C7-449D-9535-761A33D84CC6}" srcOrd="1" destOrd="0" presId="urn:microsoft.com/office/officeart/2005/8/layout/hierarchy2"/>
    <dgm:cxn modelId="{F1C951FF-E1A3-4E2A-B025-1500D71E4923}" type="presParOf" srcId="{B967B85F-C5C7-449D-9535-761A33D84CC6}" destId="{DE777E94-5520-40A9-9EB0-46A96C5F7C83}" srcOrd="0" destOrd="0" presId="urn:microsoft.com/office/officeart/2005/8/layout/hierarchy2"/>
    <dgm:cxn modelId="{AEDBBD37-A283-4393-B8AA-33DC260154C5}" type="presParOf" srcId="{DE777E94-5520-40A9-9EB0-46A96C5F7C83}" destId="{5CFBD5D7-872F-49D6-948E-68A3C35B0F90}" srcOrd="0" destOrd="0" presId="urn:microsoft.com/office/officeart/2005/8/layout/hierarchy2"/>
    <dgm:cxn modelId="{501EFC3C-92C4-4A81-8C76-FCFE8CC05648}" type="presParOf" srcId="{B967B85F-C5C7-449D-9535-761A33D84CC6}" destId="{AC55C9E0-AC51-4995-BFB1-69DBF166EC1C}" srcOrd="1" destOrd="0" presId="urn:microsoft.com/office/officeart/2005/8/layout/hierarchy2"/>
    <dgm:cxn modelId="{C95764E6-6E6E-4958-9628-66656579940F}" type="presParOf" srcId="{AC55C9E0-AC51-4995-BFB1-69DBF166EC1C}" destId="{86784CF6-9BD9-4EA2-B66B-5653D88BAC8A}" srcOrd="0" destOrd="0" presId="urn:microsoft.com/office/officeart/2005/8/layout/hierarchy2"/>
    <dgm:cxn modelId="{8A6E4771-0B3C-43AD-B126-BEC3EFC3ECB4}" type="presParOf" srcId="{AC55C9E0-AC51-4995-BFB1-69DBF166EC1C}" destId="{22183B97-994F-4569-B240-CF1F4069C4E8}" srcOrd="1" destOrd="0" presId="urn:microsoft.com/office/officeart/2005/8/layout/hierarchy2"/>
    <dgm:cxn modelId="{EC8FD658-C957-486C-878B-947978B0C762}" type="presParOf" srcId="{B967B85F-C5C7-449D-9535-761A33D84CC6}" destId="{45B58450-D67B-480D-AF46-DF758DBB1DC2}" srcOrd="2" destOrd="0" presId="urn:microsoft.com/office/officeart/2005/8/layout/hierarchy2"/>
    <dgm:cxn modelId="{01661156-D3DE-4E27-8ACA-02A6CE680A41}" type="presParOf" srcId="{45B58450-D67B-480D-AF46-DF758DBB1DC2}" destId="{D06F951E-F7A4-484D-A165-B615EFF5FC32}" srcOrd="0" destOrd="0" presId="urn:microsoft.com/office/officeart/2005/8/layout/hierarchy2"/>
    <dgm:cxn modelId="{7428C081-5E8B-47F5-8499-00651C77FB5D}" type="presParOf" srcId="{B967B85F-C5C7-449D-9535-761A33D84CC6}" destId="{4B7C42FE-2C87-4481-B1CD-54AA1ED1B67D}" srcOrd="3" destOrd="0" presId="urn:microsoft.com/office/officeart/2005/8/layout/hierarchy2"/>
    <dgm:cxn modelId="{934523D6-3D8F-407E-9EEB-88607908449D}" type="presParOf" srcId="{4B7C42FE-2C87-4481-B1CD-54AA1ED1B67D}" destId="{736E5C8B-A019-442B-BA11-B390C1F3A2AD}" srcOrd="0" destOrd="0" presId="urn:microsoft.com/office/officeart/2005/8/layout/hierarchy2"/>
    <dgm:cxn modelId="{77E30310-5A34-48B7-8D25-88693B851E0A}" type="presParOf" srcId="{4B7C42FE-2C87-4481-B1CD-54AA1ED1B67D}" destId="{11456568-5CB4-426E-BA47-699AA9D1C367}"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5A76166-DF93-46D5-8AC2-9C0F314937A4}"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F467432E-C96D-43D5-9166-7EF2B85AE55A}" type="pres">
      <dgm:prSet presAssocID="{A5A76166-DF93-46D5-8AC2-9C0F314937A4}" presName="composite" presStyleCnt="0">
        <dgm:presLayoutVars>
          <dgm:chMax val="5"/>
          <dgm:dir/>
          <dgm:animLvl val="ctr"/>
          <dgm:resizeHandles val="exact"/>
        </dgm:presLayoutVars>
      </dgm:prSet>
      <dgm:spPr/>
      <dgm:t>
        <a:bodyPr/>
        <a:lstStyle/>
        <a:p>
          <a:endParaRPr lang="en-US"/>
        </a:p>
      </dgm:t>
    </dgm:pt>
    <dgm:pt modelId="{7735A1FD-3477-41F1-B314-1BD6E4A9D8E7}" type="pres">
      <dgm:prSet presAssocID="{A5A76166-DF93-46D5-8AC2-9C0F314937A4}" presName="cycle" presStyleCnt="0"/>
      <dgm:spPr/>
    </dgm:pt>
  </dgm:ptLst>
  <dgm:cxnLst>
    <dgm:cxn modelId="{0AAF55E4-2C52-4AD6-8F5D-EAD80B896E6F}" type="presOf" srcId="{A5A76166-DF93-46D5-8AC2-9C0F314937A4}" destId="{F467432E-C96D-43D5-9166-7EF2B85AE55A}" srcOrd="0" destOrd="0" presId="urn:microsoft.com/office/officeart/2005/8/layout/radial2"/>
    <dgm:cxn modelId="{1AA46693-7C46-4562-B8EC-77FDFE59D64D}" type="presParOf" srcId="{F467432E-C96D-43D5-9166-7EF2B85AE55A}" destId="{7735A1FD-3477-41F1-B314-1BD6E4A9D8E7}" srcOrd="0"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678A5C7-CC56-4010-8DED-0463461DAF74}"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490595E0-F5D6-4924-80E6-1D6FDC9CBB60}">
      <dgm:prSet phldrT="[Text]"/>
      <dgm:spPr>
        <a:solidFill>
          <a:schemeClr val="accent5"/>
        </a:solidFill>
      </dgm:spPr>
      <dgm:t>
        <a:bodyPr/>
        <a:lstStyle/>
        <a:p>
          <a:r>
            <a:rPr lang="en-US" dirty="0" smtClean="0">
              <a:solidFill>
                <a:schemeClr val="bg1"/>
              </a:solidFill>
            </a:rPr>
            <a:t>OA</a:t>
          </a:r>
          <a:endParaRPr lang="en-US" dirty="0">
            <a:solidFill>
              <a:schemeClr val="bg1"/>
            </a:solidFill>
          </a:endParaRPr>
        </a:p>
      </dgm:t>
    </dgm:pt>
    <dgm:pt modelId="{D446AC03-C890-4C79-BFD4-3652032AC1D8}" type="parTrans" cxnId="{BD1720F5-FE26-4367-BAB2-2E133A1AD9F8}">
      <dgm:prSet/>
      <dgm:spPr/>
      <dgm:t>
        <a:bodyPr/>
        <a:lstStyle/>
        <a:p>
          <a:endParaRPr lang="en-US"/>
        </a:p>
      </dgm:t>
    </dgm:pt>
    <dgm:pt modelId="{72D184D7-DEC3-4F41-A7A1-1F7BEE087776}" type="sibTrans" cxnId="{BD1720F5-FE26-4367-BAB2-2E133A1AD9F8}">
      <dgm:prSet/>
      <dgm:spPr/>
      <dgm:t>
        <a:bodyPr/>
        <a:lstStyle/>
        <a:p>
          <a:endParaRPr lang="en-US"/>
        </a:p>
      </dgm:t>
    </dgm:pt>
    <dgm:pt modelId="{75A9919B-35CE-413B-88A7-E0DE92C41CB7}">
      <dgm:prSet phldrT="[Text]" custT="1"/>
      <dgm:spPr>
        <a:solidFill>
          <a:srgbClr val="92D050"/>
        </a:solidFill>
      </dgm:spPr>
      <dgm:t>
        <a:bodyPr/>
        <a:lstStyle/>
        <a:p>
          <a:r>
            <a:rPr lang="en-US" sz="2000" dirty="0" smtClean="0"/>
            <a:t>self archive</a:t>
          </a:r>
        </a:p>
        <a:p>
          <a:r>
            <a:rPr lang="en-US" sz="1500" dirty="0" smtClean="0"/>
            <a:t>a.k.a. Green OA</a:t>
          </a:r>
          <a:endParaRPr lang="en-US" sz="1500" dirty="0"/>
        </a:p>
      </dgm:t>
    </dgm:pt>
    <dgm:pt modelId="{E4F1DE2E-137C-4940-9048-83ACE8C226D2}" type="parTrans" cxnId="{482E983B-D152-4684-875F-E100EECD9E93}">
      <dgm:prSet/>
      <dgm:spPr/>
      <dgm:t>
        <a:bodyPr/>
        <a:lstStyle/>
        <a:p>
          <a:endParaRPr lang="en-US"/>
        </a:p>
      </dgm:t>
    </dgm:pt>
    <dgm:pt modelId="{D8FE9C7C-5603-4B9F-BA93-393341211467}" type="sibTrans" cxnId="{482E983B-D152-4684-875F-E100EECD9E93}">
      <dgm:prSet/>
      <dgm:spPr/>
      <dgm:t>
        <a:bodyPr/>
        <a:lstStyle/>
        <a:p>
          <a:endParaRPr lang="en-US"/>
        </a:p>
      </dgm:t>
    </dgm:pt>
    <dgm:pt modelId="{3FC05F50-E27F-4376-999A-52C1954A8E5D}">
      <dgm:prSet phldrT="[Text]" custT="1"/>
      <dgm:spPr>
        <a:solidFill>
          <a:schemeClr val="accent4"/>
        </a:solidFill>
      </dgm:spPr>
      <dgm:t>
        <a:bodyPr/>
        <a:lstStyle/>
        <a:p>
          <a:r>
            <a:rPr lang="en-US" sz="2000" dirty="0" smtClean="0"/>
            <a:t>OA publication</a:t>
          </a:r>
        </a:p>
        <a:p>
          <a:r>
            <a:rPr lang="en-US" sz="1500" dirty="0" smtClean="0"/>
            <a:t>a.k.a. Gold OA</a:t>
          </a:r>
          <a:endParaRPr lang="en-US" sz="1500" dirty="0"/>
        </a:p>
      </dgm:t>
    </dgm:pt>
    <dgm:pt modelId="{94E06655-A59D-45E5-B7CC-BC83AA63BE93}" type="parTrans" cxnId="{E7E841B0-E63B-4B07-9972-A163A2808252}">
      <dgm:prSet/>
      <dgm:spPr/>
      <dgm:t>
        <a:bodyPr/>
        <a:lstStyle/>
        <a:p>
          <a:endParaRPr lang="en-US"/>
        </a:p>
      </dgm:t>
    </dgm:pt>
    <dgm:pt modelId="{FE203483-3549-45A3-A091-6032E25FDD4B}" type="sibTrans" cxnId="{E7E841B0-E63B-4B07-9972-A163A2808252}">
      <dgm:prSet/>
      <dgm:spPr/>
      <dgm:t>
        <a:bodyPr/>
        <a:lstStyle/>
        <a:p>
          <a:endParaRPr lang="en-US"/>
        </a:p>
      </dgm:t>
    </dgm:pt>
    <dgm:pt modelId="{9C19478A-C8C1-405D-83E1-0FF3B86B7261}">
      <dgm:prSet phldrT="[Text]" custT="1"/>
      <dgm:spPr>
        <a:solidFill>
          <a:schemeClr val="accent4">
            <a:lumMod val="40000"/>
            <a:lumOff val="60000"/>
          </a:schemeClr>
        </a:solidFill>
      </dgm:spPr>
      <dgm:t>
        <a:bodyPr/>
        <a:lstStyle/>
        <a:p>
          <a:r>
            <a:rPr lang="en-US" sz="2800" dirty="0" smtClean="0">
              <a:solidFill>
                <a:schemeClr val="tx1"/>
              </a:solidFill>
            </a:rPr>
            <a:t>for-profit</a:t>
          </a:r>
          <a:endParaRPr lang="en-US" sz="2800" dirty="0">
            <a:solidFill>
              <a:schemeClr val="tx1"/>
            </a:solidFill>
          </a:endParaRPr>
        </a:p>
      </dgm:t>
    </dgm:pt>
    <dgm:pt modelId="{0AAF5DC6-619B-4473-A1D7-0B1CECFF80B0}" type="parTrans" cxnId="{B51C5022-C87E-4D51-9D50-50271FE9E2E6}">
      <dgm:prSet/>
      <dgm:spPr/>
      <dgm:t>
        <a:bodyPr/>
        <a:lstStyle/>
        <a:p>
          <a:endParaRPr lang="en-US"/>
        </a:p>
      </dgm:t>
    </dgm:pt>
    <dgm:pt modelId="{7E9E9B6C-8C79-4026-95D9-A0603C1DE524}" type="sibTrans" cxnId="{B51C5022-C87E-4D51-9D50-50271FE9E2E6}">
      <dgm:prSet/>
      <dgm:spPr/>
      <dgm:t>
        <a:bodyPr/>
        <a:lstStyle/>
        <a:p>
          <a:endParaRPr lang="en-US"/>
        </a:p>
      </dgm:t>
    </dgm:pt>
    <dgm:pt modelId="{F6AB502D-F337-4871-BAF8-D44D6E03164D}">
      <dgm:prSet custT="1"/>
      <dgm:spPr>
        <a:solidFill>
          <a:schemeClr val="accent4">
            <a:lumMod val="40000"/>
            <a:lumOff val="60000"/>
          </a:schemeClr>
        </a:solidFill>
      </dgm:spPr>
      <dgm:t>
        <a:bodyPr/>
        <a:lstStyle/>
        <a:p>
          <a:r>
            <a:rPr lang="en-US" sz="2800" dirty="0" smtClean="0">
              <a:solidFill>
                <a:schemeClr val="tx1"/>
              </a:solidFill>
            </a:rPr>
            <a:t>non-profit</a:t>
          </a:r>
          <a:endParaRPr lang="en-US" sz="2800" dirty="0">
            <a:solidFill>
              <a:schemeClr val="tx1"/>
            </a:solidFill>
          </a:endParaRPr>
        </a:p>
      </dgm:t>
    </dgm:pt>
    <dgm:pt modelId="{D5962A3B-6B2E-4A59-A5B5-DC1AE944D6C6}" type="parTrans" cxnId="{1F0C1E59-6341-4C90-A6F4-3095726C65F4}">
      <dgm:prSet/>
      <dgm:spPr/>
      <dgm:t>
        <a:bodyPr/>
        <a:lstStyle/>
        <a:p>
          <a:endParaRPr lang="en-US"/>
        </a:p>
      </dgm:t>
    </dgm:pt>
    <dgm:pt modelId="{AA22A259-8DB4-4227-A0D1-E7EF2EEAB855}" type="sibTrans" cxnId="{1F0C1E59-6341-4C90-A6F4-3095726C65F4}">
      <dgm:prSet/>
      <dgm:spPr/>
      <dgm:t>
        <a:bodyPr/>
        <a:lstStyle/>
        <a:p>
          <a:endParaRPr lang="en-US"/>
        </a:p>
      </dgm:t>
    </dgm:pt>
    <dgm:pt modelId="{B08745DF-21F0-4B57-8921-EF52D5A6DA38}">
      <dgm:prSet custT="1"/>
      <dgm:spPr>
        <a:solidFill>
          <a:schemeClr val="accent4">
            <a:lumMod val="40000"/>
            <a:lumOff val="60000"/>
          </a:schemeClr>
        </a:solidFill>
      </dgm:spPr>
      <dgm:t>
        <a:bodyPr/>
        <a:lstStyle/>
        <a:p>
          <a:r>
            <a:rPr lang="en-US" sz="1800" dirty="0" smtClean="0">
              <a:solidFill>
                <a:schemeClr val="tx1"/>
              </a:solidFill>
            </a:rPr>
            <a:t>hybrid Gold with reading and publication fees</a:t>
          </a:r>
          <a:endParaRPr lang="en-US" sz="1800" dirty="0">
            <a:solidFill>
              <a:schemeClr val="tx1"/>
            </a:solidFill>
          </a:endParaRPr>
        </a:p>
      </dgm:t>
    </dgm:pt>
    <dgm:pt modelId="{947D113A-4750-4585-BEAB-7E0A4D260B97}" type="parTrans" cxnId="{2BAE8AF5-EE9D-424C-B8B4-B25C71CFE4F3}">
      <dgm:prSet/>
      <dgm:spPr/>
      <dgm:t>
        <a:bodyPr/>
        <a:lstStyle/>
        <a:p>
          <a:endParaRPr lang="en-US"/>
        </a:p>
      </dgm:t>
    </dgm:pt>
    <dgm:pt modelId="{47032D00-F4A3-4A33-A518-4A5EB3E358F9}" type="sibTrans" cxnId="{2BAE8AF5-EE9D-424C-B8B4-B25C71CFE4F3}">
      <dgm:prSet/>
      <dgm:spPr/>
      <dgm:t>
        <a:bodyPr/>
        <a:lstStyle/>
        <a:p>
          <a:endParaRPr lang="en-US"/>
        </a:p>
      </dgm:t>
    </dgm:pt>
    <dgm:pt modelId="{1B5B6D37-AD8A-44DA-A247-7C1636B18426}">
      <dgm:prSet custT="1"/>
      <dgm:spPr>
        <a:solidFill>
          <a:schemeClr val="accent4">
            <a:lumMod val="40000"/>
            <a:lumOff val="60000"/>
          </a:schemeClr>
        </a:solidFill>
      </dgm:spPr>
      <dgm:t>
        <a:bodyPr/>
        <a:lstStyle/>
        <a:p>
          <a:r>
            <a:rPr lang="en-US" sz="1800" dirty="0" smtClean="0">
              <a:solidFill>
                <a:schemeClr val="tx1"/>
              </a:solidFill>
            </a:rPr>
            <a:t>full Gold with for-profit publication fees</a:t>
          </a:r>
          <a:endParaRPr lang="en-US" sz="1800" dirty="0">
            <a:solidFill>
              <a:schemeClr val="tx1"/>
            </a:solidFill>
          </a:endParaRPr>
        </a:p>
      </dgm:t>
    </dgm:pt>
    <dgm:pt modelId="{75498D0C-E5F9-47BB-B372-26D254916192}" type="parTrans" cxnId="{435D65C0-0B3A-4340-95BA-BA322FBA654B}">
      <dgm:prSet/>
      <dgm:spPr/>
      <dgm:t>
        <a:bodyPr/>
        <a:lstStyle/>
        <a:p>
          <a:endParaRPr lang="en-US"/>
        </a:p>
      </dgm:t>
    </dgm:pt>
    <dgm:pt modelId="{2BA71103-B410-4F8B-80B6-3E728E216072}" type="sibTrans" cxnId="{435D65C0-0B3A-4340-95BA-BA322FBA654B}">
      <dgm:prSet/>
      <dgm:spPr/>
      <dgm:t>
        <a:bodyPr/>
        <a:lstStyle/>
        <a:p>
          <a:endParaRPr lang="en-US"/>
        </a:p>
      </dgm:t>
    </dgm:pt>
    <dgm:pt modelId="{FD5EBA6D-0027-4715-97B6-303E9024D5BA}">
      <dgm:prSet custT="1"/>
      <dgm:spPr>
        <a:solidFill>
          <a:schemeClr val="accent4">
            <a:lumMod val="40000"/>
            <a:lumOff val="60000"/>
          </a:schemeClr>
        </a:solidFill>
      </dgm:spPr>
      <dgm:t>
        <a:bodyPr/>
        <a:lstStyle/>
        <a:p>
          <a:r>
            <a:rPr lang="en-US" sz="1800" dirty="0" smtClean="0">
              <a:solidFill>
                <a:schemeClr val="tx1"/>
              </a:solidFill>
            </a:rPr>
            <a:t>full Gold with non-profit publication fees</a:t>
          </a:r>
          <a:endParaRPr lang="en-US" sz="1800" dirty="0">
            <a:solidFill>
              <a:schemeClr val="tx1"/>
            </a:solidFill>
          </a:endParaRPr>
        </a:p>
      </dgm:t>
    </dgm:pt>
    <dgm:pt modelId="{F9886DF8-A250-46F1-90A0-B6B3BD5AF055}" type="parTrans" cxnId="{EA7E56BC-6105-4A8D-9AD5-13F4939C20E2}">
      <dgm:prSet/>
      <dgm:spPr/>
      <dgm:t>
        <a:bodyPr/>
        <a:lstStyle/>
        <a:p>
          <a:endParaRPr lang="en-US"/>
        </a:p>
      </dgm:t>
    </dgm:pt>
    <dgm:pt modelId="{9D6E4E70-5145-444F-AA07-468575EFF0C0}" type="sibTrans" cxnId="{EA7E56BC-6105-4A8D-9AD5-13F4939C20E2}">
      <dgm:prSet/>
      <dgm:spPr/>
      <dgm:t>
        <a:bodyPr/>
        <a:lstStyle/>
        <a:p>
          <a:endParaRPr lang="en-US"/>
        </a:p>
      </dgm:t>
    </dgm:pt>
    <dgm:pt modelId="{EF840F52-A9AF-4793-AADD-29A63F5B157A}">
      <dgm:prSet custT="1"/>
      <dgm:spPr>
        <a:solidFill>
          <a:schemeClr val="accent4">
            <a:lumMod val="40000"/>
            <a:lumOff val="60000"/>
          </a:schemeClr>
        </a:solidFill>
      </dgm:spPr>
      <dgm:t>
        <a:bodyPr/>
        <a:lstStyle/>
        <a:p>
          <a:r>
            <a:rPr lang="en-US" sz="1800" dirty="0" smtClean="0">
              <a:solidFill>
                <a:schemeClr val="tx1"/>
              </a:solidFill>
            </a:rPr>
            <a:t>full Gold without publication fees </a:t>
          </a:r>
          <a:endParaRPr lang="en-US" sz="1800" dirty="0">
            <a:solidFill>
              <a:schemeClr val="tx1"/>
            </a:solidFill>
          </a:endParaRPr>
        </a:p>
      </dgm:t>
    </dgm:pt>
    <dgm:pt modelId="{05BD0976-0CCA-438A-961B-BD21F60180E2}" type="parTrans" cxnId="{CD2BA87A-3025-47F5-BB3B-51FC122DF26B}">
      <dgm:prSet/>
      <dgm:spPr/>
      <dgm:t>
        <a:bodyPr/>
        <a:lstStyle/>
        <a:p>
          <a:endParaRPr lang="en-US"/>
        </a:p>
      </dgm:t>
    </dgm:pt>
    <dgm:pt modelId="{F5FDCBD1-7094-4C10-96D2-80559D7DC1C4}" type="sibTrans" cxnId="{CD2BA87A-3025-47F5-BB3B-51FC122DF26B}">
      <dgm:prSet/>
      <dgm:spPr/>
      <dgm:t>
        <a:bodyPr/>
        <a:lstStyle/>
        <a:p>
          <a:endParaRPr lang="en-US"/>
        </a:p>
      </dgm:t>
    </dgm:pt>
    <dgm:pt modelId="{01C4A2B1-D430-4C05-BE0C-C3AD1B9F5E75}" type="pres">
      <dgm:prSet presAssocID="{5678A5C7-CC56-4010-8DED-0463461DAF74}" presName="diagram" presStyleCnt="0">
        <dgm:presLayoutVars>
          <dgm:chPref val="1"/>
          <dgm:dir/>
          <dgm:animOne val="branch"/>
          <dgm:animLvl val="lvl"/>
          <dgm:resizeHandles val="exact"/>
        </dgm:presLayoutVars>
      </dgm:prSet>
      <dgm:spPr/>
      <dgm:t>
        <a:bodyPr/>
        <a:lstStyle/>
        <a:p>
          <a:endParaRPr lang="en-US"/>
        </a:p>
      </dgm:t>
    </dgm:pt>
    <dgm:pt modelId="{024C17F7-15B4-4411-8508-12CD5734CB3A}" type="pres">
      <dgm:prSet presAssocID="{490595E0-F5D6-4924-80E6-1D6FDC9CBB60}" presName="root1" presStyleCnt="0"/>
      <dgm:spPr/>
    </dgm:pt>
    <dgm:pt modelId="{6F9DFA62-190D-42DF-B774-281F85520493}" type="pres">
      <dgm:prSet presAssocID="{490595E0-F5D6-4924-80E6-1D6FDC9CBB60}" presName="LevelOneTextNode" presStyleLbl="node0" presStyleIdx="0" presStyleCnt="1">
        <dgm:presLayoutVars>
          <dgm:chPref val="3"/>
        </dgm:presLayoutVars>
      </dgm:prSet>
      <dgm:spPr/>
      <dgm:t>
        <a:bodyPr/>
        <a:lstStyle/>
        <a:p>
          <a:endParaRPr lang="en-US"/>
        </a:p>
      </dgm:t>
    </dgm:pt>
    <dgm:pt modelId="{B07ECA61-2EE5-47DA-B6B2-A506065E22FB}" type="pres">
      <dgm:prSet presAssocID="{490595E0-F5D6-4924-80E6-1D6FDC9CBB60}" presName="level2hierChild" presStyleCnt="0"/>
      <dgm:spPr/>
    </dgm:pt>
    <dgm:pt modelId="{7A4C4A6F-4468-4870-AB70-B7D2873F2709}" type="pres">
      <dgm:prSet presAssocID="{E4F1DE2E-137C-4940-9048-83ACE8C226D2}" presName="conn2-1" presStyleLbl="parChTrans1D2" presStyleIdx="0" presStyleCnt="2"/>
      <dgm:spPr/>
      <dgm:t>
        <a:bodyPr/>
        <a:lstStyle/>
        <a:p>
          <a:endParaRPr lang="en-US"/>
        </a:p>
      </dgm:t>
    </dgm:pt>
    <dgm:pt modelId="{9977F0AE-AAC4-415D-BBFC-6E69738F0B62}" type="pres">
      <dgm:prSet presAssocID="{E4F1DE2E-137C-4940-9048-83ACE8C226D2}" presName="connTx" presStyleLbl="parChTrans1D2" presStyleIdx="0" presStyleCnt="2"/>
      <dgm:spPr/>
      <dgm:t>
        <a:bodyPr/>
        <a:lstStyle/>
        <a:p>
          <a:endParaRPr lang="en-US"/>
        </a:p>
      </dgm:t>
    </dgm:pt>
    <dgm:pt modelId="{28617BF8-24ED-422F-BE3F-B96CB25FCCA6}" type="pres">
      <dgm:prSet presAssocID="{75A9919B-35CE-413B-88A7-E0DE92C41CB7}" presName="root2" presStyleCnt="0"/>
      <dgm:spPr/>
    </dgm:pt>
    <dgm:pt modelId="{2D3EF236-5BAE-46B7-8172-CF59A30C8FB9}" type="pres">
      <dgm:prSet presAssocID="{75A9919B-35CE-413B-88A7-E0DE92C41CB7}" presName="LevelTwoTextNode" presStyleLbl="node2" presStyleIdx="0" presStyleCnt="2" custLinFactY="14394" custLinFactNeighborX="489" custLinFactNeighborY="100000">
        <dgm:presLayoutVars>
          <dgm:chPref val="3"/>
        </dgm:presLayoutVars>
      </dgm:prSet>
      <dgm:spPr/>
      <dgm:t>
        <a:bodyPr/>
        <a:lstStyle/>
        <a:p>
          <a:endParaRPr lang="en-US"/>
        </a:p>
      </dgm:t>
    </dgm:pt>
    <dgm:pt modelId="{DA25F0F9-446F-442C-ACC6-EF57D5516293}" type="pres">
      <dgm:prSet presAssocID="{75A9919B-35CE-413B-88A7-E0DE92C41CB7}" presName="level3hierChild" presStyleCnt="0"/>
      <dgm:spPr/>
    </dgm:pt>
    <dgm:pt modelId="{5597279E-E243-4679-BBDB-4E3B21E509ED}" type="pres">
      <dgm:prSet presAssocID="{94E06655-A59D-45E5-B7CC-BC83AA63BE93}" presName="conn2-1" presStyleLbl="parChTrans1D2" presStyleIdx="1" presStyleCnt="2"/>
      <dgm:spPr/>
      <dgm:t>
        <a:bodyPr/>
        <a:lstStyle/>
        <a:p>
          <a:endParaRPr lang="en-US"/>
        </a:p>
      </dgm:t>
    </dgm:pt>
    <dgm:pt modelId="{6186F3BC-EDF5-46A7-BB9F-6A2F47F39C29}" type="pres">
      <dgm:prSet presAssocID="{94E06655-A59D-45E5-B7CC-BC83AA63BE93}" presName="connTx" presStyleLbl="parChTrans1D2" presStyleIdx="1" presStyleCnt="2"/>
      <dgm:spPr/>
      <dgm:t>
        <a:bodyPr/>
        <a:lstStyle/>
        <a:p>
          <a:endParaRPr lang="en-US"/>
        </a:p>
      </dgm:t>
    </dgm:pt>
    <dgm:pt modelId="{674EB621-E1FA-434E-9CB1-1509F105B737}" type="pres">
      <dgm:prSet presAssocID="{3FC05F50-E27F-4376-999A-52C1954A8E5D}" presName="root2" presStyleCnt="0"/>
      <dgm:spPr/>
    </dgm:pt>
    <dgm:pt modelId="{4607F7C1-738B-4769-99D1-859171966D53}" type="pres">
      <dgm:prSet presAssocID="{3FC05F50-E27F-4376-999A-52C1954A8E5D}" presName="LevelTwoTextNode" presStyleLbl="node2" presStyleIdx="1" presStyleCnt="2" custLinFactY="-16580" custLinFactNeighborX="978" custLinFactNeighborY="-100000">
        <dgm:presLayoutVars>
          <dgm:chPref val="3"/>
        </dgm:presLayoutVars>
      </dgm:prSet>
      <dgm:spPr/>
      <dgm:t>
        <a:bodyPr/>
        <a:lstStyle/>
        <a:p>
          <a:endParaRPr lang="en-US"/>
        </a:p>
      </dgm:t>
    </dgm:pt>
    <dgm:pt modelId="{71C5C139-9291-4CA7-BFD1-D5A8A55A8EAA}" type="pres">
      <dgm:prSet presAssocID="{3FC05F50-E27F-4376-999A-52C1954A8E5D}" presName="level3hierChild" presStyleCnt="0"/>
      <dgm:spPr/>
    </dgm:pt>
    <dgm:pt modelId="{7CE1BA71-087C-4F34-894C-E5507EB9BFF1}" type="pres">
      <dgm:prSet presAssocID="{0AAF5DC6-619B-4473-A1D7-0B1CECFF80B0}" presName="conn2-1" presStyleLbl="parChTrans1D3" presStyleIdx="0" presStyleCnt="2"/>
      <dgm:spPr/>
      <dgm:t>
        <a:bodyPr/>
        <a:lstStyle/>
        <a:p>
          <a:endParaRPr lang="en-US"/>
        </a:p>
      </dgm:t>
    </dgm:pt>
    <dgm:pt modelId="{AC6011F1-BAB3-4B64-8227-06B20289B952}" type="pres">
      <dgm:prSet presAssocID="{0AAF5DC6-619B-4473-A1D7-0B1CECFF80B0}" presName="connTx" presStyleLbl="parChTrans1D3" presStyleIdx="0" presStyleCnt="2"/>
      <dgm:spPr/>
      <dgm:t>
        <a:bodyPr/>
        <a:lstStyle/>
        <a:p>
          <a:endParaRPr lang="en-US"/>
        </a:p>
      </dgm:t>
    </dgm:pt>
    <dgm:pt modelId="{9E37D73D-8C69-4007-BC17-36ED7FB8BBF8}" type="pres">
      <dgm:prSet presAssocID="{9C19478A-C8C1-405D-83E1-0FF3B86B7261}" presName="root2" presStyleCnt="0"/>
      <dgm:spPr/>
    </dgm:pt>
    <dgm:pt modelId="{6D184C8B-D373-4D62-B030-B0C22B9170F8}" type="pres">
      <dgm:prSet presAssocID="{9C19478A-C8C1-405D-83E1-0FF3B86B7261}" presName="LevelTwoTextNode" presStyleLbl="node3" presStyleIdx="0" presStyleCnt="2">
        <dgm:presLayoutVars>
          <dgm:chPref val="3"/>
        </dgm:presLayoutVars>
      </dgm:prSet>
      <dgm:spPr/>
      <dgm:t>
        <a:bodyPr/>
        <a:lstStyle/>
        <a:p>
          <a:endParaRPr lang="en-US"/>
        </a:p>
      </dgm:t>
    </dgm:pt>
    <dgm:pt modelId="{0B6CBBE4-9DD9-4DBD-82D0-A9E63B348837}" type="pres">
      <dgm:prSet presAssocID="{9C19478A-C8C1-405D-83E1-0FF3B86B7261}" presName="level3hierChild" presStyleCnt="0"/>
      <dgm:spPr/>
    </dgm:pt>
    <dgm:pt modelId="{799A4A82-EA40-4A54-931B-EC67D99DD785}" type="pres">
      <dgm:prSet presAssocID="{947D113A-4750-4585-BEAB-7E0A4D260B97}" presName="conn2-1" presStyleLbl="parChTrans1D4" presStyleIdx="0" presStyleCnt="4"/>
      <dgm:spPr/>
      <dgm:t>
        <a:bodyPr/>
        <a:lstStyle/>
        <a:p>
          <a:endParaRPr lang="en-US"/>
        </a:p>
      </dgm:t>
    </dgm:pt>
    <dgm:pt modelId="{58652D53-8F13-433A-B6A6-D1DC2C05AA2C}" type="pres">
      <dgm:prSet presAssocID="{947D113A-4750-4585-BEAB-7E0A4D260B97}" presName="connTx" presStyleLbl="parChTrans1D4" presStyleIdx="0" presStyleCnt="4"/>
      <dgm:spPr/>
      <dgm:t>
        <a:bodyPr/>
        <a:lstStyle/>
        <a:p>
          <a:endParaRPr lang="en-US"/>
        </a:p>
      </dgm:t>
    </dgm:pt>
    <dgm:pt modelId="{C129A5B0-8228-4114-85EA-8B14B930B80E}" type="pres">
      <dgm:prSet presAssocID="{B08745DF-21F0-4B57-8921-EF52D5A6DA38}" presName="root2" presStyleCnt="0"/>
      <dgm:spPr/>
    </dgm:pt>
    <dgm:pt modelId="{D81D3003-6720-4542-9F33-81001C006C45}" type="pres">
      <dgm:prSet presAssocID="{B08745DF-21F0-4B57-8921-EF52D5A6DA38}" presName="LevelTwoTextNode" presStyleLbl="node4" presStyleIdx="0" presStyleCnt="4">
        <dgm:presLayoutVars>
          <dgm:chPref val="3"/>
        </dgm:presLayoutVars>
      </dgm:prSet>
      <dgm:spPr/>
      <dgm:t>
        <a:bodyPr/>
        <a:lstStyle/>
        <a:p>
          <a:endParaRPr lang="en-US"/>
        </a:p>
      </dgm:t>
    </dgm:pt>
    <dgm:pt modelId="{0299ADA1-F9A5-4206-AADD-31395A65B9C9}" type="pres">
      <dgm:prSet presAssocID="{B08745DF-21F0-4B57-8921-EF52D5A6DA38}" presName="level3hierChild" presStyleCnt="0"/>
      <dgm:spPr/>
    </dgm:pt>
    <dgm:pt modelId="{5041687E-A3BC-44D1-84AD-AB4197B68500}" type="pres">
      <dgm:prSet presAssocID="{75498D0C-E5F9-47BB-B372-26D254916192}" presName="conn2-1" presStyleLbl="parChTrans1D4" presStyleIdx="1" presStyleCnt="4"/>
      <dgm:spPr/>
      <dgm:t>
        <a:bodyPr/>
        <a:lstStyle/>
        <a:p>
          <a:endParaRPr lang="en-US"/>
        </a:p>
      </dgm:t>
    </dgm:pt>
    <dgm:pt modelId="{05A8E371-6982-4F86-AF18-47B86799FF77}" type="pres">
      <dgm:prSet presAssocID="{75498D0C-E5F9-47BB-B372-26D254916192}" presName="connTx" presStyleLbl="parChTrans1D4" presStyleIdx="1" presStyleCnt="4"/>
      <dgm:spPr/>
      <dgm:t>
        <a:bodyPr/>
        <a:lstStyle/>
        <a:p>
          <a:endParaRPr lang="en-US"/>
        </a:p>
      </dgm:t>
    </dgm:pt>
    <dgm:pt modelId="{57437B8A-BC40-43EF-BFC1-5AB38ED360C4}" type="pres">
      <dgm:prSet presAssocID="{1B5B6D37-AD8A-44DA-A247-7C1636B18426}" presName="root2" presStyleCnt="0"/>
      <dgm:spPr/>
    </dgm:pt>
    <dgm:pt modelId="{9C05C522-BB0F-4577-B358-05D93C01C82D}" type="pres">
      <dgm:prSet presAssocID="{1B5B6D37-AD8A-44DA-A247-7C1636B18426}" presName="LevelTwoTextNode" presStyleLbl="node4" presStyleIdx="1" presStyleCnt="4">
        <dgm:presLayoutVars>
          <dgm:chPref val="3"/>
        </dgm:presLayoutVars>
      </dgm:prSet>
      <dgm:spPr/>
      <dgm:t>
        <a:bodyPr/>
        <a:lstStyle/>
        <a:p>
          <a:endParaRPr lang="en-US"/>
        </a:p>
      </dgm:t>
    </dgm:pt>
    <dgm:pt modelId="{11701306-1CF4-44AE-BD6C-57DEB2293777}" type="pres">
      <dgm:prSet presAssocID="{1B5B6D37-AD8A-44DA-A247-7C1636B18426}" presName="level3hierChild" presStyleCnt="0"/>
      <dgm:spPr/>
    </dgm:pt>
    <dgm:pt modelId="{5FD86D79-6A97-4CFE-9CB7-2BC4D2670BF0}" type="pres">
      <dgm:prSet presAssocID="{D5962A3B-6B2E-4A59-A5B5-DC1AE944D6C6}" presName="conn2-1" presStyleLbl="parChTrans1D3" presStyleIdx="1" presStyleCnt="2"/>
      <dgm:spPr/>
      <dgm:t>
        <a:bodyPr/>
        <a:lstStyle/>
        <a:p>
          <a:endParaRPr lang="en-US"/>
        </a:p>
      </dgm:t>
    </dgm:pt>
    <dgm:pt modelId="{4F29CDD7-1AA0-44B6-97A1-B023763CC69E}" type="pres">
      <dgm:prSet presAssocID="{D5962A3B-6B2E-4A59-A5B5-DC1AE944D6C6}" presName="connTx" presStyleLbl="parChTrans1D3" presStyleIdx="1" presStyleCnt="2"/>
      <dgm:spPr/>
      <dgm:t>
        <a:bodyPr/>
        <a:lstStyle/>
        <a:p>
          <a:endParaRPr lang="en-US"/>
        </a:p>
      </dgm:t>
    </dgm:pt>
    <dgm:pt modelId="{629C4A16-BCC6-4574-B9DF-CD53C72B4F2E}" type="pres">
      <dgm:prSet presAssocID="{F6AB502D-F337-4871-BAF8-D44D6E03164D}" presName="root2" presStyleCnt="0"/>
      <dgm:spPr/>
    </dgm:pt>
    <dgm:pt modelId="{9629EE72-A9A3-47C5-991D-A91B4519970A}" type="pres">
      <dgm:prSet presAssocID="{F6AB502D-F337-4871-BAF8-D44D6E03164D}" presName="LevelTwoTextNode" presStyleLbl="node3" presStyleIdx="1" presStyleCnt="2">
        <dgm:presLayoutVars>
          <dgm:chPref val="3"/>
        </dgm:presLayoutVars>
      </dgm:prSet>
      <dgm:spPr/>
      <dgm:t>
        <a:bodyPr/>
        <a:lstStyle/>
        <a:p>
          <a:endParaRPr lang="en-US"/>
        </a:p>
      </dgm:t>
    </dgm:pt>
    <dgm:pt modelId="{B967B85F-C5C7-449D-9535-761A33D84CC6}" type="pres">
      <dgm:prSet presAssocID="{F6AB502D-F337-4871-BAF8-D44D6E03164D}" presName="level3hierChild" presStyleCnt="0"/>
      <dgm:spPr/>
    </dgm:pt>
    <dgm:pt modelId="{DE777E94-5520-40A9-9EB0-46A96C5F7C83}" type="pres">
      <dgm:prSet presAssocID="{F9886DF8-A250-46F1-90A0-B6B3BD5AF055}" presName="conn2-1" presStyleLbl="parChTrans1D4" presStyleIdx="2" presStyleCnt="4"/>
      <dgm:spPr/>
      <dgm:t>
        <a:bodyPr/>
        <a:lstStyle/>
        <a:p>
          <a:endParaRPr lang="en-US"/>
        </a:p>
      </dgm:t>
    </dgm:pt>
    <dgm:pt modelId="{5CFBD5D7-872F-49D6-948E-68A3C35B0F90}" type="pres">
      <dgm:prSet presAssocID="{F9886DF8-A250-46F1-90A0-B6B3BD5AF055}" presName="connTx" presStyleLbl="parChTrans1D4" presStyleIdx="2" presStyleCnt="4"/>
      <dgm:spPr/>
      <dgm:t>
        <a:bodyPr/>
        <a:lstStyle/>
        <a:p>
          <a:endParaRPr lang="en-US"/>
        </a:p>
      </dgm:t>
    </dgm:pt>
    <dgm:pt modelId="{AC55C9E0-AC51-4995-BFB1-69DBF166EC1C}" type="pres">
      <dgm:prSet presAssocID="{FD5EBA6D-0027-4715-97B6-303E9024D5BA}" presName="root2" presStyleCnt="0"/>
      <dgm:spPr/>
    </dgm:pt>
    <dgm:pt modelId="{86784CF6-9BD9-4EA2-B66B-5653D88BAC8A}" type="pres">
      <dgm:prSet presAssocID="{FD5EBA6D-0027-4715-97B6-303E9024D5BA}" presName="LevelTwoTextNode" presStyleLbl="node4" presStyleIdx="2" presStyleCnt="4">
        <dgm:presLayoutVars>
          <dgm:chPref val="3"/>
        </dgm:presLayoutVars>
      </dgm:prSet>
      <dgm:spPr/>
      <dgm:t>
        <a:bodyPr/>
        <a:lstStyle/>
        <a:p>
          <a:endParaRPr lang="en-US"/>
        </a:p>
      </dgm:t>
    </dgm:pt>
    <dgm:pt modelId="{22183B97-994F-4569-B240-CF1F4069C4E8}" type="pres">
      <dgm:prSet presAssocID="{FD5EBA6D-0027-4715-97B6-303E9024D5BA}" presName="level3hierChild" presStyleCnt="0"/>
      <dgm:spPr/>
    </dgm:pt>
    <dgm:pt modelId="{45B58450-D67B-480D-AF46-DF758DBB1DC2}" type="pres">
      <dgm:prSet presAssocID="{05BD0976-0CCA-438A-961B-BD21F60180E2}" presName="conn2-1" presStyleLbl="parChTrans1D4" presStyleIdx="3" presStyleCnt="4"/>
      <dgm:spPr/>
      <dgm:t>
        <a:bodyPr/>
        <a:lstStyle/>
        <a:p>
          <a:endParaRPr lang="en-US"/>
        </a:p>
      </dgm:t>
    </dgm:pt>
    <dgm:pt modelId="{D06F951E-F7A4-484D-A165-B615EFF5FC32}" type="pres">
      <dgm:prSet presAssocID="{05BD0976-0CCA-438A-961B-BD21F60180E2}" presName="connTx" presStyleLbl="parChTrans1D4" presStyleIdx="3" presStyleCnt="4"/>
      <dgm:spPr/>
      <dgm:t>
        <a:bodyPr/>
        <a:lstStyle/>
        <a:p>
          <a:endParaRPr lang="en-US"/>
        </a:p>
      </dgm:t>
    </dgm:pt>
    <dgm:pt modelId="{4B7C42FE-2C87-4481-B1CD-54AA1ED1B67D}" type="pres">
      <dgm:prSet presAssocID="{EF840F52-A9AF-4793-AADD-29A63F5B157A}" presName="root2" presStyleCnt="0"/>
      <dgm:spPr/>
    </dgm:pt>
    <dgm:pt modelId="{736E5C8B-A019-442B-BA11-B390C1F3A2AD}" type="pres">
      <dgm:prSet presAssocID="{EF840F52-A9AF-4793-AADD-29A63F5B157A}" presName="LevelTwoTextNode" presStyleLbl="node4" presStyleIdx="3" presStyleCnt="4">
        <dgm:presLayoutVars>
          <dgm:chPref val="3"/>
        </dgm:presLayoutVars>
      </dgm:prSet>
      <dgm:spPr/>
      <dgm:t>
        <a:bodyPr/>
        <a:lstStyle/>
        <a:p>
          <a:endParaRPr lang="en-US"/>
        </a:p>
      </dgm:t>
    </dgm:pt>
    <dgm:pt modelId="{11456568-5CB4-426E-BA47-699AA9D1C367}" type="pres">
      <dgm:prSet presAssocID="{EF840F52-A9AF-4793-AADD-29A63F5B157A}" presName="level3hierChild" presStyleCnt="0"/>
      <dgm:spPr/>
    </dgm:pt>
  </dgm:ptLst>
  <dgm:cxnLst>
    <dgm:cxn modelId="{6D126E92-1906-4369-B91C-6A7BDDA5762C}" type="presOf" srcId="{B08745DF-21F0-4B57-8921-EF52D5A6DA38}" destId="{D81D3003-6720-4542-9F33-81001C006C45}" srcOrd="0" destOrd="0" presId="urn:microsoft.com/office/officeart/2005/8/layout/hierarchy2"/>
    <dgm:cxn modelId="{482E983B-D152-4684-875F-E100EECD9E93}" srcId="{490595E0-F5D6-4924-80E6-1D6FDC9CBB60}" destId="{75A9919B-35CE-413B-88A7-E0DE92C41CB7}" srcOrd="0" destOrd="0" parTransId="{E4F1DE2E-137C-4940-9048-83ACE8C226D2}" sibTransId="{D8FE9C7C-5603-4B9F-BA93-393341211467}"/>
    <dgm:cxn modelId="{E4FA8ABD-B977-4D5A-A8CE-8FEE69A0B776}" type="presOf" srcId="{E4F1DE2E-137C-4940-9048-83ACE8C226D2}" destId="{7A4C4A6F-4468-4870-AB70-B7D2873F2709}" srcOrd="0" destOrd="0" presId="urn:microsoft.com/office/officeart/2005/8/layout/hierarchy2"/>
    <dgm:cxn modelId="{435D65C0-0B3A-4340-95BA-BA322FBA654B}" srcId="{9C19478A-C8C1-405D-83E1-0FF3B86B7261}" destId="{1B5B6D37-AD8A-44DA-A247-7C1636B18426}" srcOrd="1" destOrd="0" parTransId="{75498D0C-E5F9-47BB-B372-26D254916192}" sibTransId="{2BA71103-B410-4F8B-80B6-3E728E216072}"/>
    <dgm:cxn modelId="{1F0C1E59-6341-4C90-A6F4-3095726C65F4}" srcId="{3FC05F50-E27F-4376-999A-52C1954A8E5D}" destId="{F6AB502D-F337-4871-BAF8-D44D6E03164D}" srcOrd="1" destOrd="0" parTransId="{D5962A3B-6B2E-4A59-A5B5-DC1AE944D6C6}" sibTransId="{AA22A259-8DB4-4227-A0D1-E7EF2EEAB855}"/>
    <dgm:cxn modelId="{48BEA09B-0C0A-4F9D-8E18-5ADF388E54F2}" type="presOf" srcId="{FD5EBA6D-0027-4715-97B6-303E9024D5BA}" destId="{86784CF6-9BD9-4EA2-B66B-5653D88BAC8A}" srcOrd="0" destOrd="0" presId="urn:microsoft.com/office/officeart/2005/8/layout/hierarchy2"/>
    <dgm:cxn modelId="{C5C2E06A-37DC-46BC-B5D8-6BE9AFFDDE21}" type="presOf" srcId="{75498D0C-E5F9-47BB-B372-26D254916192}" destId="{05A8E371-6982-4F86-AF18-47B86799FF77}" srcOrd="1" destOrd="0" presId="urn:microsoft.com/office/officeart/2005/8/layout/hierarchy2"/>
    <dgm:cxn modelId="{D5115C86-6657-41D6-815C-11C223D75ED7}" type="presOf" srcId="{F9886DF8-A250-46F1-90A0-B6B3BD5AF055}" destId="{5CFBD5D7-872F-49D6-948E-68A3C35B0F90}" srcOrd="1" destOrd="0" presId="urn:microsoft.com/office/officeart/2005/8/layout/hierarchy2"/>
    <dgm:cxn modelId="{1802ED2A-280F-4446-B89A-17A2BD0D9F45}" type="presOf" srcId="{F9886DF8-A250-46F1-90A0-B6B3BD5AF055}" destId="{DE777E94-5520-40A9-9EB0-46A96C5F7C83}" srcOrd="0" destOrd="0" presId="urn:microsoft.com/office/officeart/2005/8/layout/hierarchy2"/>
    <dgm:cxn modelId="{CD2BA87A-3025-47F5-BB3B-51FC122DF26B}" srcId="{F6AB502D-F337-4871-BAF8-D44D6E03164D}" destId="{EF840F52-A9AF-4793-AADD-29A63F5B157A}" srcOrd="1" destOrd="0" parTransId="{05BD0976-0CCA-438A-961B-BD21F60180E2}" sibTransId="{F5FDCBD1-7094-4C10-96D2-80559D7DC1C4}"/>
    <dgm:cxn modelId="{1F4C7986-7F45-451A-AC5A-D4D862F250CD}" type="presOf" srcId="{05BD0976-0CCA-438A-961B-BD21F60180E2}" destId="{45B58450-D67B-480D-AF46-DF758DBB1DC2}" srcOrd="0" destOrd="0" presId="urn:microsoft.com/office/officeart/2005/8/layout/hierarchy2"/>
    <dgm:cxn modelId="{2D9F33B8-9BDF-4B95-9118-42FA617186BC}" type="presOf" srcId="{94E06655-A59D-45E5-B7CC-BC83AA63BE93}" destId="{5597279E-E243-4679-BBDB-4E3B21E509ED}" srcOrd="0" destOrd="0" presId="urn:microsoft.com/office/officeart/2005/8/layout/hierarchy2"/>
    <dgm:cxn modelId="{5B322CA5-11C7-494B-AE35-F840BFE03661}" type="presOf" srcId="{947D113A-4750-4585-BEAB-7E0A4D260B97}" destId="{799A4A82-EA40-4A54-931B-EC67D99DD785}" srcOrd="0" destOrd="0" presId="urn:microsoft.com/office/officeart/2005/8/layout/hierarchy2"/>
    <dgm:cxn modelId="{8D5E43AA-0283-40FA-AD1F-8DAEE62076D6}" type="presOf" srcId="{05BD0976-0CCA-438A-961B-BD21F60180E2}" destId="{D06F951E-F7A4-484D-A165-B615EFF5FC32}" srcOrd="1" destOrd="0" presId="urn:microsoft.com/office/officeart/2005/8/layout/hierarchy2"/>
    <dgm:cxn modelId="{8153F8C8-660F-4311-81F6-DA865D7CA8AA}" type="presOf" srcId="{EF840F52-A9AF-4793-AADD-29A63F5B157A}" destId="{736E5C8B-A019-442B-BA11-B390C1F3A2AD}" srcOrd="0" destOrd="0" presId="urn:microsoft.com/office/officeart/2005/8/layout/hierarchy2"/>
    <dgm:cxn modelId="{DC8706E9-A6AE-4077-A1A5-00C51B708C1C}" type="presOf" srcId="{94E06655-A59D-45E5-B7CC-BC83AA63BE93}" destId="{6186F3BC-EDF5-46A7-BB9F-6A2F47F39C29}" srcOrd="1" destOrd="0" presId="urn:microsoft.com/office/officeart/2005/8/layout/hierarchy2"/>
    <dgm:cxn modelId="{3AC6EDAA-F085-471C-A611-1F81FECC86E2}" type="presOf" srcId="{9C19478A-C8C1-405D-83E1-0FF3B86B7261}" destId="{6D184C8B-D373-4D62-B030-B0C22B9170F8}" srcOrd="0" destOrd="0" presId="urn:microsoft.com/office/officeart/2005/8/layout/hierarchy2"/>
    <dgm:cxn modelId="{2BAE8AF5-EE9D-424C-B8B4-B25C71CFE4F3}" srcId="{9C19478A-C8C1-405D-83E1-0FF3B86B7261}" destId="{B08745DF-21F0-4B57-8921-EF52D5A6DA38}" srcOrd="0" destOrd="0" parTransId="{947D113A-4750-4585-BEAB-7E0A4D260B97}" sibTransId="{47032D00-F4A3-4A33-A518-4A5EB3E358F9}"/>
    <dgm:cxn modelId="{F0A6A96B-0E03-44F1-BD06-783234653D81}" type="presOf" srcId="{75498D0C-E5F9-47BB-B372-26D254916192}" destId="{5041687E-A3BC-44D1-84AD-AB4197B68500}" srcOrd="0" destOrd="0" presId="urn:microsoft.com/office/officeart/2005/8/layout/hierarchy2"/>
    <dgm:cxn modelId="{66B9447F-50A3-411A-B332-1C60E7FAE282}" type="presOf" srcId="{0AAF5DC6-619B-4473-A1D7-0B1CECFF80B0}" destId="{7CE1BA71-087C-4F34-894C-E5507EB9BFF1}" srcOrd="0" destOrd="0" presId="urn:microsoft.com/office/officeart/2005/8/layout/hierarchy2"/>
    <dgm:cxn modelId="{609DC1EC-42CF-48C3-AAC5-EB885B51C274}" type="presOf" srcId="{75A9919B-35CE-413B-88A7-E0DE92C41CB7}" destId="{2D3EF236-5BAE-46B7-8172-CF59A30C8FB9}" srcOrd="0" destOrd="0" presId="urn:microsoft.com/office/officeart/2005/8/layout/hierarchy2"/>
    <dgm:cxn modelId="{BD1720F5-FE26-4367-BAB2-2E133A1AD9F8}" srcId="{5678A5C7-CC56-4010-8DED-0463461DAF74}" destId="{490595E0-F5D6-4924-80E6-1D6FDC9CBB60}" srcOrd="0" destOrd="0" parTransId="{D446AC03-C890-4C79-BFD4-3652032AC1D8}" sibTransId="{72D184D7-DEC3-4F41-A7A1-1F7BEE087776}"/>
    <dgm:cxn modelId="{4A56D34B-FF1C-4275-A328-75525A68FFFD}" type="presOf" srcId="{947D113A-4750-4585-BEAB-7E0A4D260B97}" destId="{58652D53-8F13-433A-B6A6-D1DC2C05AA2C}" srcOrd="1" destOrd="0" presId="urn:microsoft.com/office/officeart/2005/8/layout/hierarchy2"/>
    <dgm:cxn modelId="{B51C5022-C87E-4D51-9D50-50271FE9E2E6}" srcId="{3FC05F50-E27F-4376-999A-52C1954A8E5D}" destId="{9C19478A-C8C1-405D-83E1-0FF3B86B7261}" srcOrd="0" destOrd="0" parTransId="{0AAF5DC6-619B-4473-A1D7-0B1CECFF80B0}" sibTransId="{7E9E9B6C-8C79-4026-95D9-A0603C1DE524}"/>
    <dgm:cxn modelId="{78C763CB-F3E0-4EC7-90D4-12BA58405691}" type="presOf" srcId="{D5962A3B-6B2E-4A59-A5B5-DC1AE944D6C6}" destId="{4F29CDD7-1AA0-44B6-97A1-B023763CC69E}" srcOrd="1" destOrd="0" presId="urn:microsoft.com/office/officeart/2005/8/layout/hierarchy2"/>
    <dgm:cxn modelId="{5DD6C373-EE61-4C23-9F4D-0BAB797C3FC2}" type="presOf" srcId="{D5962A3B-6B2E-4A59-A5B5-DC1AE944D6C6}" destId="{5FD86D79-6A97-4CFE-9CB7-2BC4D2670BF0}" srcOrd="0" destOrd="0" presId="urn:microsoft.com/office/officeart/2005/8/layout/hierarchy2"/>
    <dgm:cxn modelId="{B6E57B9F-B278-41CC-B993-D742C4568836}" type="presOf" srcId="{5678A5C7-CC56-4010-8DED-0463461DAF74}" destId="{01C4A2B1-D430-4C05-BE0C-C3AD1B9F5E75}" srcOrd="0" destOrd="0" presId="urn:microsoft.com/office/officeart/2005/8/layout/hierarchy2"/>
    <dgm:cxn modelId="{E7E841B0-E63B-4B07-9972-A163A2808252}" srcId="{490595E0-F5D6-4924-80E6-1D6FDC9CBB60}" destId="{3FC05F50-E27F-4376-999A-52C1954A8E5D}" srcOrd="1" destOrd="0" parTransId="{94E06655-A59D-45E5-B7CC-BC83AA63BE93}" sibTransId="{FE203483-3549-45A3-A091-6032E25FDD4B}"/>
    <dgm:cxn modelId="{C5CEFF4B-2DFA-4FC7-90BA-3C989DC15B66}" type="presOf" srcId="{0AAF5DC6-619B-4473-A1D7-0B1CECFF80B0}" destId="{AC6011F1-BAB3-4B64-8227-06B20289B952}" srcOrd="1" destOrd="0" presId="urn:microsoft.com/office/officeart/2005/8/layout/hierarchy2"/>
    <dgm:cxn modelId="{444F6C13-1DAC-4DB2-AC6F-AA7B9AB01619}" type="presOf" srcId="{E4F1DE2E-137C-4940-9048-83ACE8C226D2}" destId="{9977F0AE-AAC4-415D-BBFC-6E69738F0B62}" srcOrd="1" destOrd="0" presId="urn:microsoft.com/office/officeart/2005/8/layout/hierarchy2"/>
    <dgm:cxn modelId="{202EE323-B4CD-4E06-9EC5-39BD298F2276}" type="presOf" srcId="{F6AB502D-F337-4871-BAF8-D44D6E03164D}" destId="{9629EE72-A9A3-47C5-991D-A91B4519970A}" srcOrd="0" destOrd="0" presId="urn:microsoft.com/office/officeart/2005/8/layout/hierarchy2"/>
    <dgm:cxn modelId="{2A3A3B23-A15B-49E9-B40C-CB5C3FB68604}" type="presOf" srcId="{1B5B6D37-AD8A-44DA-A247-7C1636B18426}" destId="{9C05C522-BB0F-4577-B358-05D93C01C82D}" srcOrd="0" destOrd="0" presId="urn:microsoft.com/office/officeart/2005/8/layout/hierarchy2"/>
    <dgm:cxn modelId="{27C33953-99C7-429A-A122-BAE508F6656E}" type="presOf" srcId="{3FC05F50-E27F-4376-999A-52C1954A8E5D}" destId="{4607F7C1-738B-4769-99D1-859171966D53}" srcOrd="0" destOrd="0" presId="urn:microsoft.com/office/officeart/2005/8/layout/hierarchy2"/>
    <dgm:cxn modelId="{E93B0320-BEA5-425A-8908-189C9B64483F}" type="presOf" srcId="{490595E0-F5D6-4924-80E6-1D6FDC9CBB60}" destId="{6F9DFA62-190D-42DF-B774-281F85520493}" srcOrd="0" destOrd="0" presId="urn:microsoft.com/office/officeart/2005/8/layout/hierarchy2"/>
    <dgm:cxn modelId="{EA7E56BC-6105-4A8D-9AD5-13F4939C20E2}" srcId="{F6AB502D-F337-4871-BAF8-D44D6E03164D}" destId="{FD5EBA6D-0027-4715-97B6-303E9024D5BA}" srcOrd="0" destOrd="0" parTransId="{F9886DF8-A250-46F1-90A0-B6B3BD5AF055}" sibTransId="{9D6E4E70-5145-444F-AA07-468575EFF0C0}"/>
    <dgm:cxn modelId="{73007DA3-B686-4463-94B4-DDA5C7C12EC6}" type="presParOf" srcId="{01C4A2B1-D430-4C05-BE0C-C3AD1B9F5E75}" destId="{024C17F7-15B4-4411-8508-12CD5734CB3A}" srcOrd="0" destOrd="0" presId="urn:microsoft.com/office/officeart/2005/8/layout/hierarchy2"/>
    <dgm:cxn modelId="{8F89B413-5124-4E45-971B-6CEA2EA97C85}" type="presParOf" srcId="{024C17F7-15B4-4411-8508-12CD5734CB3A}" destId="{6F9DFA62-190D-42DF-B774-281F85520493}" srcOrd="0" destOrd="0" presId="urn:microsoft.com/office/officeart/2005/8/layout/hierarchy2"/>
    <dgm:cxn modelId="{CB08F41A-2F6B-4DCF-AE36-A49C38038C10}" type="presParOf" srcId="{024C17F7-15B4-4411-8508-12CD5734CB3A}" destId="{B07ECA61-2EE5-47DA-B6B2-A506065E22FB}" srcOrd="1" destOrd="0" presId="urn:microsoft.com/office/officeart/2005/8/layout/hierarchy2"/>
    <dgm:cxn modelId="{72FD34A7-A6F6-4A64-B468-F0754A00009D}" type="presParOf" srcId="{B07ECA61-2EE5-47DA-B6B2-A506065E22FB}" destId="{7A4C4A6F-4468-4870-AB70-B7D2873F2709}" srcOrd="0" destOrd="0" presId="urn:microsoft.com/office/officeart/2005/8/layout/hierarchy2"/>
    <dgm:cxn modelId="{63AD43EE-86DB-46CF-BDEF-BACE9555E041}" type="presParOf" srcId="{7A4C4A6F-4468-4870-AB70-B7D2873F2709}" destId="{9977F0AE-AAC4-415D-BBFC-6E69738F0B62}" srcOrd="0" destOrd="0" presId="urn:microsoft.com/office/officeart/2005/8/layout/hierarchy2"/>
    <dgm:cxn modelId="{9723F14F-8A6B-4874-9530-E001853C7C97}" type="presParOf" srcId="{B07ECA61-2EE5-47DA-B6B2-A506065E22FB}" destId="{28617BF8-24ED-422F-BE3F-B96CB25FCCA6}" srcOrd="1" destOrd="0" presId="urn:microsoft.com/office/officeart/2005/8/layout/hierarchy2"/>
    <dgm:cxn modelId="{E3F04C58-568D-4B76-8494-6771792DE127}" type="presParOf" srcId="{28617BF8-24ED-422F-BE3F-B96CB25FCCA6}" destId="{2D3EF236-5BAE-46B7-8172-CF59A30C8FB9}" srcOrd="0" destOrd="0" presId="urn:microsoft.com/office/officeart/2005/8/layout/hierarchy2"/>
    <dgm:cxn modelId="{87BCE0F8-7DF7-44EE-B62C-253C56E2D5B2}" type="presParOf" srcId="{28617BF8-24ED-422F-BE3F-B96CB25FCCA6}" destId="{DA25F0F9-446F-442C-ACC6-EF57D5516293}" srcOrd="1" destOrd="0" presId="urn:microsoft.com/office/officeart/2005/8/layout/hierarchy2"/>
    <dgm:cxn modelId="{791163EF-F555-4596-9F4D-8CEF724F25C3}" type="presParOf" srcId="{B07ECA61-2EE5-47DA-B6B2-A506065E22FB}" destId="{5597279E-E243-4679-BBDB-4E3B21E509ED}" srcOrd="2" destOrd="0" presId="urn:microsoft.com/office/officeart/2005/8/layout/hierarchy2"/>
    <dgm:cxn modelId="{4E8ED871-C66B-45F3-8170-C78B7EC4D62B}" type="presParOf" srcId="{5597279E-E243-4679-BBDB-4E3B21E509ED}" destId="{6186F3BC-EDF5-46A7-BB9F-6A2F47F39C29}" srcOrd="0" destOrd="0" presId="urn:microsoft.com/office/officeart/2005/8/layout/hierarchy2"/>
    <dgm:cxn modelId="{85C4E379-3F94-4845-86C9-54D1AC25B967}" type="presParOf" srcId="{B07ECA61-2EE5-47DA-B6B2-A506065E22FB}" destId="{674EB621-E1FA-434E-9CB1-1509F105B737}" srcOrd="3" destOrd="0" presId="urn:microsoft.com/office/officeart/2005/8/layout/hierarchy2"/>
    <dgm:cxn modelId="{C4604F3D-8D54-4E89-B1A1-74687223114F}" type="presParOf" srcId="{674EB621-E1FA-434E-9CB1-1509F105B737}" destId="{4607F7C1-738B-4769-99D1-859171966D53}" srcOrd="0" destOrd="0" presId="urn:microsoft.com/office/officeart/2005/8/layout/hierarchy2"/>
    <dgm:cxn modelId="{67746354-ABC9-41CE-8CA4-BBA0A3A4A143}" type="presParOf" srcId="{674EB621-E1FA-434E-9CB1-1509F105B737}" destId="{71C5C139-9291-4CA7-BFD1-D5A8A55A8EAA}" srcOrd="1" destOrd="0" presId="urn:microsoft.com/office/officeart/2005/8/layout/hierarchy2"/>
    <dgm:cxn modelId="{F470A45A-F50E-4ADD-813C-9DC83142CA41}" type="presParOf" srcId="{71C5C139-9291-4CA7-BFD1-D5A8A55A8EAA}" destId="{7CE1BA71-087C-4F34-894C-E5507EB9BFF1}" srcOrd="0" destOrd="0" presId="urn:microsoft.com/office/officeart/2005/8/layout/hierarchy2"/>
    <dgm:cxn modelId="{75081A87-0680-457C-B572-70BA87AF7515}" type="presParOf" srcId="{7CE1BA71-087C-4F34-894C-E5507EB9BFF1}" destId="{AC6011F1-BAB3-4B64-8227-06B20289B952}" srcOrd="0" destOrd="0" presId="urn:microsoft.com/office/officeart/2005/8/layout/hierarchy2"/>
    <dgm:cxn modelId="{91518651-61C2-4BCE-9420-0A106614976D}" type="presParOf" srcId="{71C5C139-9291-4CA7-BFD1-D5A8A55A8EAA}" destId="{9E37D73D-8C69-4007-BC17-36ED7FB8BBF8}" srcOrd="1" destOrd="0" presId="urn:microsoft.com/office/officeart/2005/8/layout/hierarchy2"/>
    <dgm:cxn modelId="{EE7A0359-EA11-4FC6-BBDC-748B1FC397C4}" type="presParOf" srcId="{9E37D73D-8C69-4007-BC17-36ED7FB8BBF8}" destId="{6D184C8B-D373-4D62-B030-B0C22B9170F8}" srcOrd="0" destOrd="0" presId="urn:microsoft.com/office/officeart/2005/8/layout/hierarchy2"/>
    <dgm:cxn modelId="{35F159CF-C3E1-46A2-9555-172989683E58}" type="presParOf" srcId="{9E37D73D-8C69-4007-BC17-36ED7FB8BBF8}" destId="{0B6CBBE4-9DD9-4DBD-82D0-A9E63B348837}" srcOrd="1" destOrd="0" presId="urn:microsoft.com/office/officeart/2005/8/layout/hierarchy2"/>
    <dgm:cxn modelId="{57827F9A-6690-48AC-85F1-21075C4319E5}" type="presParOf" srcId="{0B6CBBE4-9DD9-4DBD-82D0-A9E63B348837}" destId="{799A4A82-EA40-4A54-931B-EC67D99DD785}" srcOrd="0" destOrd="0" presId="urn:microsoft.com/office/officeart/2005/8/layout/hierarchy2"/>
    <dgm:cxn modelId="{CB410794-18D0-4135-B2CF-05FF47F08F68}" type="presParOf" srcId="{799A4A82-EA40-4A54-931B-EC67D99DD785}" destId="{58652D53-8F13-433A-B6A6-D1DC2C05AA2C}" srcOrd="0" destOrd="0" presId="urn:microsoft.com/office/officeart/2005/8/layout/hierarchy2"/>
    <dgm:cxn modelId="{46944820-7B27-4B8D-BE4C-CEC0BD4199BE}" type="presParOf" srcId="{0B6CBBE4-9DD9-4DBD-82D0-A9E63B348837}" destId="{C129A5B0-8228-4114-85EA-8B14B930B80E}" srcOrd="1" destOrd="0" presId="urn:microsoft.com/office/officeart/2005/8/layout/hierarchy2"/>
    <dgm:cxn modelId="{A0C62ECF-9498-4FE5-8490-4EE3458DF5B4}" type="presParOf" srcId="{C129A5B0-8228-4114-85EA-8B14B930B80E}" destId="{D81D3003-6720-4542-9F33-81001C006C45}" srcOrd="0" destOrd="0" presId="urn:microsoft.com/office/officeart/2005/8/layout/hierarchy2"/>
    <dgm:cxn modelId="{14F5A075-E66C-4520-8C53-2FBED7A5BFA1}" type="presParOf" srcId="{C129A5B0-8228-4114-85EA-8B14B930B80E}" destId="{0299ADA1-F9A5-4206-AADD-31395A65B9C9}" srcOrd="1" destOrd="0" presId="urn:microsoft.com/office/officeart/2005/8/layout/hierarchy2"/>
    <dgm:cxn modelId="{B8E077D5-1CCB-4DD5-BE5F-AEAFCC284424}" type="presParOf" srcId="{0B6CBBE4-9DD9-4DBD-82D0-A9E63B348837}" destId="{5041687E-A3BC-44D1-84AD-AB4197B68500}" srcOrd="2" destOrd="0" presId="urn:microsoft.com/office/officeart/2005/8/layout/hierarchy2"/>
    <dgm:cxn modelId="{31AA0953-7A67-4CEB-ABE2-55C7F93D72AB}" type="presParOf" srcId="{5041687E-A3BC-44D1-84AD-AB4197B68500}" destId="{05A8E371-6982-4F86-AF18-47B86799FF77}" srcOrd="0" destOrd="0" presId="urn:microsoft.com/office/officeart/2005/8/layout/hierarchy2"/>
    <dgm:cxn modelId="{A4055F1C-4075-400B-965F-6C0E4B1C20A9}" type="presParOf" srcId="{0B6CBBE4-9DD9-4DBD-82D0-A9E63B348837}" destId="{57437B8A-BC40-43EF-BFC1-5AB38ED360C4}" srcOrd="3" destOrd="0" presId="urn:microsoft.com/office/officeart/2005/8/layout/hierarchy2"/>
    <dgm:cxn modelId="{884097C6-40B2-4760-9843-15CDB5726200}" type="presParOf" srcId="{57437B8A-BC40-43EF-BFC1-5AB38ED360C4}" destId="{9C05C522-BB0F-4577-B358-05D93C01C82D}" srcOrd="0" destOrd="0" presId="urn:microsoft.com/office/officeart/2005/8/layout/hierarchy2"/>
    <dgm:cxn modelId="{73456DE4-79DF-4E46-BB69-E9C014A777E5}" type="presParOf" srcId="{57437B8A-BC40-43EF-BFC1-5AB38ED360C4}" destId="{11701306-1CF4-44AE-BD6C-57DEB2293777}" srcOrd="1" destOrd="0" presId="urn:microsoft.com/office/officeart/2005/8/layout/hierarchy2"/>
    <dgm:cxn modelId="{4409E500-BDBF-43B6-8426-A8C0981FC666}" type="presParOf" srcId="{71C5C139-9291-4CA7-BFD1-D5A8A55A8EAA}" destId="{5FD86D79-6A97-4CFE-9CB7-2BC4D2670BF0}" srcOrd="2" destOrd="0" presId="urn:microsoft.com/office/officeart/2005/8/layout/hierarchy2"/>
    <dgm:cxn modelId="{85F2FCBE-03D2-4519-8B2C-7957510D05A0}" type="presParOf" srcId="{5FD86D79-6A97-4CFE-9CB7-2BC4D2670BF0}" destId="{4F29CDD7-1AA0-44B6-97A1-B023763CC69E}" srcOrd="0" destOrd="0" presId="urn:microsoft.com/office/officeart/2005/8/layout/hierarchy2"/>
    <dgm:cxn modelId="{446AAAD0-8DED-4866-9167-912B1AFCB2B8}" type="presParOf" srcId="{71C5C139-9291-4CA7-BFD1-D5A8A55A8EAA}" destId="{629C4A16-BCC6-4574-B9DF-CD53C72B4F2E}" srcOrd="3" destOrd="0" presId="urn:microsoft.com/office/officeart/2005/8/layout/hierarchy2"/>
    <dgm:cxn modelId="{3C88CD26-0945-4583-AD82-9316AF0112BD}" type="presParOf" srcId="{629C4A16-BCC6-4574-B9DF-CD53C72B4F2E}" destId="{9629EE72-A9A3-47C5-991D-A91B4519970A}" srcOrd="0" destOrd="0" presId="urn:microsoft.com/office/officeart/2005/8/layout/hierarchy2"/>
    <dgm:cxn modelId="{FD7D21F3-EC23-41DE-8967-B4307DBCC577}" type="presParOf" srcId="{629C4A16-BCC6-4574-B9DF-CD53C72B4F2E}" destId="{B967B85F-C5C7-449D-9535-761A33D84CC6}" srcOrd="1" destOrd="0" presId="urn:microsoft.com/office/officeart/2005/8/layout/hierarchy2"/>
    <dgm:cxn modelId="{F1C951FF-E1A3-4E2A-B025-1500D71E4923}" type="presParOf" srcId="{B967B85F-C5C7-449D-9535-761A33D84CC6}" destId="{DE777E94-5520-40A9-9EB0-46A96C5F7C83}" srcOrd="0" destOrd="0" presId="urn:microsoft.com/office/officeart/2005/8/layout/hierarchy2"/>
    <dgm:cxn modelId="{AEDBBD37-A283-4393-B8AA-33DC260154C5}" type="presParOf" srcId="{DE777E94-5520-40A9-9EB0-46A96C5F7C83}" destId="{5CFBD5D7-872F-49D6-948E-68A3C35B0F90}" srcOrd="0" destOrd="0" presId="urn:microsoft.com/office/officeart/2005/8/layout/hierarchy2"/>
    <dgm:cxn modelId="{501EFC3C-92C4-4A81-8C76-FCFE8CC05648}" type="presParOf" srcId="{B967B85F-C5C7-449D-9535-761A33D84CC6}" destId="{AC55C9E0-AC51-4995-BFB1-69DBF166EC1C}" srcOrd="1" destOrd="0" presId="urn:microsoft.com/office/officeart/2005/8/layout/hierarchy2"/>
    <dgm:cxn modelId="{C95764E6-6E6E-4958-9628-66656579940F}" type="presParOf" srcId="{AC55C9E0-AC51-4995-BFB1-69DBF166EC1C}" destId="{86784CF6-9BD9-4EA2-B66B-5653D88BAC8A}" srcOrd="0" destOrd="0" presId="urn:microsoft.com/office/officeart/2005/8/layout/hierarchy2"/>
    <dgm:cxn modelId="{8A6E4771-0B3C-43AD-B126-BEC3EFC3ECB4}" type="presParOf" srcId="{AC55C9E0-AC51-4995-BFB1-69DBF166EC1C}" destId="{22183B97-994F-4569-B240-CF1F4069C4E8}" srcOrd="1" destOrd="0" presId="urn:microsoft.com/office/officeart/2005/8/layout/hierarchy2"/>
    <dgm:cxn modelId="{EC8FD658-C957-486C-878B-947978B0C762}" type="presParOf" srcId="{B967B85F-C5C7-449D-9535-761A33D84CC6}" destId="{45B58450-D67B-480D-AF46-DF758DBB1DC2}" srcOrd="2" destOrd="0" presId="urn:microsoft.com/office/officeart/2005/8/layout/hierarchy2"/>
    <dgm:cxn modelId="{01661156-D3DE-4E27-8ACA-02A6CE680A41}" type="presParOf" srcId="{45B58450-D67B-480D-AF46-DF758DBB1DC2}" destId="{D06F951E-F7A4-484D-A165-B615EFF5FC32}" srcOrd="0" destOrd="0" presId="urn:microsoft.com/office/officeart/2005/8/layout/hierarchy2"/>
    <dgm:cxn modelId="{7428C081-5E8B-47F5-8499-00651C77FB5D}" type="presParOf" srcId="{B967B85F-C5C7-449D-9535-761A33D84CC6}" destId="{4B7C42FE-2C87-4481-B1CD-54AA1ED1B67D}" srcOrd="3" destOrd="0" presId="urn:microsoft.com/office/officeart/2005/8/layout/hierarchy2"/>
    <dgm:cxn modelId="{934523D6-3D8F-407E-9EEB-88607908449D}" type="presParOf" srcId="{4B7C42FE-2C87-4481-B1CD-54AA1ED1B67D}" destId="{736E5C8B-A019-442B-BA11-B390C1F3A2AD}" srcOrd="0" destOrd="0" presId="urn:microsoft.com/office/officeart/2005/8/layout/hierarchy2"/>
    <dgm:cxn modelId="{77E30310-5A34-48B7-8D25-88693B851E0A}" type="presParOf" srcId="{4B7C42FE-2C87-4481-B1CD-54AA1ED1B67D}" destId="{11456568-5CB4-426E-BA47-699AA9D1C367}"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9DFA62-190D-42DF-B774-281F85520493}">
      <dsp:nvSpPr>
        <dsp:cNvPr id="0" name=""/>
        <dsp:cNvSpPr/>
      </dsp:nvSpPr>
      <dsp:spPr>
        <a:xfrm>
          <a:off x="540211" y="1194526"/>
          <a:ext cx="4150323" cy="2075161"/>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US" sz="6500" kern="1200" dirty="0" smtClean="0">
              <a:solidFill>
                <a:schemeClr val="bg1"/>
              </a:solidFill>
            </a:rPr>
            <a:t>OA</a:t>
          </a:r>
          <a:endParaRPr lang="en-US" sz="6500" kern="1200" dirty="0">
            <a:solidFill>
              <a:schemeClr val="bg1"/>
            </a:solidFill>
          </a:endParaRPr>
        </a:p>
      </dsp:txBody>
      <dsp:txXfrm>
        <a:off x="600990" y="1255305"/>
        <a:ext cx="4028765" cy="1953603"/>
      </dsp:txXfrm>
    </dsp:sp>
    <dsp:sp modelId="{7A4C4A6F-4468-4870-AB70-B7D2873F2709}">
      <dsp:nvSpPr>
        <dsp:cNvPr id="0" name=""/>
        <dsp:cNvSpPr/>
      </dsp:nvSpPr>
      <dsp:spPr>
        <a:xfrm rot="2087570">
          <a:off x="4506591" y="2777365"/>
          <a:ext cx="2057775" cy="83671"/>
        </a:xfrm>
        <a:custGeom>
          <a:avLst/>
          <a:gdLst/>
          <a:ahLst/>
          <a:cxnLst/>
          <a:rect l="0" t="0" r="0" b="0"/>
          <a:pathLst>
            <a:path>
              <a:moveTo>
                <a:pt x="0" y="41835"/>
              </a:moveTo>
              <a:lnTo>
                <a:pt x="2057775" y="4183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5484034" y="2767757"/>
        <a:ext cx="102888" cy="102888"/>
      </dsp:txXfrm>
    </dsp:sp>
    <dsp:sp modelId="{2D3EF236-5BAE-46B7-8172-CF59A30C8FB9}">
      <dsp:nvSpPr>
        <dsp:cNvPr id="0" name=""/>
        <dsp:cNvSpPr/>
      </dsp:nvSpPr>
      <dsp:spPr>
        <a:xfrm>
          <a:off x="6380422" y="2368714"/>
          <a:ext cx="4150323" cy="2075161"/>
        </a:xfrm>
        <a:prstGeom prst="roundRect">
          <a:avLst>
            <a:gd name="adj" fmla="val 1000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n-US" sz="3400" kern="1200" dirty="0" smtClean="0"/>
            <a:t>self archive</a:t>
          </a:r>
        </a:p>
        <a:p>
          <a:pPr lvl="0" algn="ctr" defTabSz="1511300">
            <a:lnSpc>
              <a:spcPct val="90000"/>
            </a:lnSpc>
            <a:spcBef>
              <a:spcPct val="0"/>
            </a:spcBef>
            <a:spcAft>
              <a:spcPct val="35000"/>
            </a:spcAft>
          </a:pPr>
          <a:r>
            <a:rPr lang="en-US" sz="2000" kern="1200" dirty="0" smtClean="0"/>
            <a:t>a.k.a. Green OA</a:t>
          </a:r>
          <a:endParaRPr lang="en-US" sz="2000" kern="1200" dirty="0"/>
        </a:p>
      </dsp:txBody>
      <dsp:txXfrm>
        <a:off x="6441201" y="2429493"/>
        <a:ext cx="4028765" cy="1953603"/>
      </dsp:txXfrm>
    </dsp:sp>
    <dsp:sp modelId="{5597279E-E243-4679-BBDB-4E3B21E509ED}">
      <dsp:nvSpPr>
        <dsp:cNvPr id="0" name=""/>
        <dsp:cNvSpPr/>
      </dsp:nvSpPr>
      <dsp:spPr>
        <a:xfrm rot="19478462">
          <a:off x="4500159" y="1593008"/>
          <a:ext cx="2064163" cy="83671"/>
        </a:xfrm>
        <a:custGeom>
          <a:avLst/>
          <a:gdLst/>
          <a:ahLst/>
          <a:cxnLst/>
          <a:rect l="0" t="0" r="0" b="0"/>
          <a:pathLst>
            <a:path>
              <a:moveTo>
                <a:pt x="0" y="41835"/>
              </a:moveTo>
              <a:lnTo>
                <a:pt x="2064163" y="4183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5480637" y="1583239"/>
        <a:ext cx="103208" cy="103208"/>
      </dsp:txXfrm>
    </dsp:sp>
    <dsp:sp modelId="{4607F7C1-738B-4769-99D1-859171966D53}">
      <dsp:nvSpPr>
        <dsp:cNvPr id="0" name=""/>
        <dsp:cNvSpPr/>
      </dsp:nvSpPr>
      <dsp:spPr>
        <a:xfrm>
          <a:off x="6373948" y="0"/>
          <a:ext cx="4150323" cy="2075161"/>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n-US" sz="3400" kern="1200" dirty="0" smtClean="0"/>
            <a:t>OA publication</a:t>
          </a:r>
        </a:p>
        <a:p>
          <a:pPr lvl="0" algn="ctr" defTabSz="1511300">
            <a:lnSpc>
              <a:spcPct val="90000"/>
            </a:lnSpc>
            <a:spcBef>
              <a:spcPct val="0"/>
            </a:spcBef>
            <a:spcAft>
              <a:spcPct val="35000"/>
            </a:spcAft>
          </a:pPr>
          <a:r>
            <a:rPr lang="en-US" sz="2000" kern="1200" dirty="0" smtClean="0"/>
            <a:t>a.k.a. Gold OA</a:t>
          </a:r>
          <a:endParaRPr lang="en-US" sz="2000" kern="1200" dirty="0"/>
        </a:p>
      </dsp:txBody>
      <dsp:txXfrm>
        <a:off x="6434727" y="60779"/>
        <a:ext cx="4028765" cy="19536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9DFA62-190D-42DF-B774-281F85520493}">
      <dsp:nvSpPr>
        <dsp:cNvPr id="0" name=""/>
        <dsp:cNvSpPr/>
      </dsp:nvSpPr>
      <dsp:spPr>
        <a:xfrm>
          <a:off x="0" y="1751100"/>
          <a:ext cx="2056225" cy="1028112"/>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lvl="0" algn="ctr" defTabSz="2800350">
            <a:lnSpc>
              <a:spcPct val="90000"/>
            </a:lnSpc>
            <a:spcBef>
              <a:spcPct val="0"/>
            </a:spcBef>
            <a:spcAft>
              <a:spcPct val="35000"/>
            </a:spcAft>
          </a:pPr>
          <a:r>
            <a:rPr lang="en-US" sz="6300" kern="1200" dirty="0" smtClean="0">
              <a:solidFill>
                <a:schemeClr val="bg1"/>
              </a:solidFill>
            </a:rPr>
            <a:t>OA</a:t>
          </a:r>
          <a:endParaRPr lang="en-US" sz="6300" kern="1200" dirty="0">
            <a:solidFill>
              <a:schemeClr val="bg1"/>
            </a:solidFill>
          </a:endParaRPr>
        </a:p>
      </dsp:txBody>
      <dsp:txXfrm>
        <a:off x="30112" y="1781212"/>
        <a:ext cx="1996001" cy="967888"/>
      </dsp:txXfrm>
    </dsp:sp>
    <dsp:sp modelId="{7A4C4A6F-4468-4870-AB70-B7D2873F2709}">
      <dsp:nvSpPr>
        <dsp:cNvPr id="0" name=""/>
        <dsp:cNvSpPr/>
      </dsp:nvSpPr>
      <dsp:spPr>
        <a:xfrm rot="2933701">
          <a:off x="1839307" y="2723424"/>
          <a:ext cx="1266458" cy="37749"/>
        </a:xfrm>
        <a:custGeom>
          <a:avLst/>
          <a:gdLst/>
          <a:ahLst/>
          <a:cxnLst/>
          <a:rect l="0" t="0" r="0" b="0"/>
          <a:pathLst>
            <a:path>
              <a:moveTo>
                <a:pt x="0" y="18874"/>
              </a:moveTo>
              <a:lnTo>
                <a:pt x="1266458" y="1887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40874" y="2710637"/>
        <a:ext cx="63322" cy="63322"/>
      </dsp:txXfrm>
    </dsp:sp>
    <dsp:sp modelId="{2D3EF236-5BAE-46B7-8172-CF59A30C8FB9}">
      <dsp:nvSpPr>
        <dsp:cNvPr id="0" name=""/>
        <dsp:cNvSpPr/>
      </dsp:nvSpPr>
      <dsp:spPr>
        <a:xfrm>
          <a:off x="2888846" y="2705384"/>
          <a:ext cx="2056225" cy="1028112"/>
        </a:xfrm>
        <a:prstGeom prst="roundRect">
          <a:avLst>
            <a:gd name="adj" fmla="val 1000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t>self archive</a:t>
          </a:r>
        </a:p>
        <a:p>
          <a:pPr lvl="0" algn="ctr" defTabSz="889000">
            <a:lnSpc>
              <a:spcPct val="90000"/>
            </a:lnSpc>
            <a:spcBef>
              <a:spcPct val="0"/>
            </a:spcBef>
            <a:spcAft>
              <a:spcPct val="35000"/>
            </a:spcAft>
          </a:pPr>
          <a:r>
            <a:rPr lang="en-US" sz="1500" kern="1200" dirty="0" smtClean="0"/>
            <a:t>a.k.a. Green OA</a:t>
          </a:r>
          <a:endParaRPr lang="en-US" sz="1500" kern="1200" dirty="0"/>
        </a:p>
      </dsp:txBody>
      <dsp:txXfrm>
        <a:off x="2918958" y="2735496"/>
        <a:ext cx="1996001" cy="967888"/>
      </dsp:txXfrm>
    </dsp:sp>
    <dsp:sp modelId="{5597279E-E243-4679-BBDB-4E3B21E509ED}">
      <dsp:nvSpPr>
        <dsp:cNvPr id="0" name=""/>
        <dsp:cNvSpPr/>
      </dsp:nvSpPr>
      <dsp:spPr>
        <a:xfrm rot="19105255">
          <a:off x="1919388" y="1885856"/>
          <a:ext cx="1086186" cy="37749"/>
        </a:xfrm>
        <a:custGeom>
          <a:avLst/>
          <a:gdLst/>
          <a:ahLst/>
          <a:cxnLst/>
          <a:rect l="0" t="0" r="0" b="0"/>
          <a:pathLst>
            <a:path>
              <a:moveTo>
                <a:pt x="0" y="18874"/>
              </a:moveTo>
              <a:lnTo>
                <a:pt x="1086186" y="1887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35326" y="1877576"/>
        <a:ext cx="54309" cy="54309"/>
      </dsp:txXfrm>
    </dsp:sp>
    <dsp:sp modelId="{4607F7C1-738B-4769-99D1-859171966D53}">
      <dsp:nvSpPr>
        <dsp:cNvPr id="0" name=""/>
        <dsp:cNvSpPr/>
      </dsp:nvSpPr>
      <dsp:spPr>
        <a:xfrm>
          <a:off x="2868737" y="1030248"/>
          <a:ext cx="2056225" cy="1028112"/>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t>OA publication</a:t>
          </a:r>
        </a:p>
        <a:p>
          <a:pPr lvl="0" algn="ctr" defTabSz="889000">
            <a:lnSpc>
              <a:spcPct val="90000"/>
            </a:lnSpc>
            <a:spcBef>
              <a:spcPct val="0"/>
            </a:spcBef>
            <a:spcAft>
              <a:spcPct val="35000"/>
            </a:spcAft>
          </a:pPr>
          <a:r>
            <a:rPr lang="en-US" sz="1500" kern="1200" dirty="0" smtClean="0"/>
            <a:t>a.k.a. Gold OA</a:t>
          </a:r>
          <a:endParaRPr lang="en-US" sz="1500" kern="1200" dirty="0"/>
        </a:p>
      </dsp:txBody>
      <dsp:txXfrm>
        <a:off x="2898849" y="1060360"/>
        <a:ext cx="1996001" cy="967888"/>
      </dsp:txXfrm>
    </dsp:sp>
    <dsp:sp modelId="{7CE1BA71-087C-4F34-894C-E5507EB9BFF1}">
      <dsp:nvSpPr>
        <dsp:cNvPr id="0" name=""/>
        <dsp:cNvSpPr/>
      </dsp:nvSpPr>
      <dsp:spPr>
        <a:xfrm rot="19821043">
          <a:off x="4864521" y="1297066"/>
          <a:ext cx="923263" cy="37749"/>
        </a:xfrm>
        <a:custGeom>
          <a:avLst/>
          <a:gdLst/>
          <a:ahLst/>
          <a:cxnLst/>
          <a:rect l="0" t="0" r="0" b="0"/>
          <a:pathLst>
            <a:path>
              <a:moveTo>
                <a:pt x="0" y="18874"/>
              </a:moveTo>
              <a:lnTo>
                <a:pt x="923263" y="1887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303071" y="1292859"/>
        <a:ext cx="46163" cy="46163"/>
      </dsp:txXfrm>
    </dsp:sp>
    <dsp:sp modelId="{6D184C8B-D373-4D62-B030-B0C22B9170F8}">
      <dsp:nvSpPr>
        <dsp:cNvPr id="0" name=""/>
        <dsp:cNvSpPr/>
      </dsp:nvSpPr>
      <dsp:spPr>
        <a:xfrm>
          <a:off x="5727343" y="573520"/>
          <a:ext cx="2056225" cy="1028112"/>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tx1"/>
              </a:solidFill>
            </a:rPr>
            <a:t>for-profit</a:t>
          </a:r>
          <a:endParaRPr lang="en-US" sz="2800" kern="1200" dirty="0">
            <a:solidFill>
              <a:schemeClr val="tx1"/>
            </a:solidFill>
          </a:endParaRPr>
        </a:p>
      </dsp:txBody>
      <dsp:txXfrm>
        <a:off x="5757455" y="603632"/>
        <a:ext cx="1996001" cy="967888"/>
      </dsp:txXfrm>
    </dsp:sp>
    <dsp:sp modelId="{799A4A82-EA40-4A54-931B-EC67D99DD785}">
      <dsp:nvSpPr>
        <dsp:cNvPr id="0" name=""/>
        <dsp:cNvSpPr/>
      </dsp:nvSpPr>
      <dsp:spPr>
        <a:xfrm rot="19564588">
          <a:off x="7696106" y="781941"/>
          <a:ext cx="1027655" cy="37749"/>
        </a:xfrm>
        <a:custGeom>
          <a:avLst/>
          <a:gdLst/>
          <a:ahLst/>
          <a:cxnLst/>
          <a:rect l="0" t="0" r="0" b="0"/>
          <a:pathLst>
            <a:path>
              <a:moveTo>
                <a:pt x="0" y="18874"/>
              </a:moveTo>
              <a:lnTo>
                <a:pt x="1027655" y="1887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184243" y="775125"/>
        <a:ext cx="51382" cy="51382"/>
      </dsp:txXfrm>
    </dsp:sp>
    <dsp:sp modelId="{D81D3003-6720-4542-9F33-81001C006C45}">
      <dsp:nvSpPr>
        <dsp:cNvPr id="0" name=""/>
        <dsp:cNvSpPr/>
      </dsp:nvSpPr>
      <dsp:spPr>
        <a:xfrm>
          <a:off x="8636300" y="0"/>
          <a:ext cx="2056225" cy="1028112"/>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hybrid Gold with reading and publication fees</a:t>
          </a:r>
          <a:endParaRPr lang="en-US" sz="1800" kern="1200" dirty="0">
            <a:solidFill>
              <a:schemeClr val="tx1"/>
            </a:solidFill>
          </a:endParaRPr>
        </a:p>
      </dsp:txBody>
      <dsp:txXfrm>
        <a:off x="8666412" y="30112"/>
        <a:ext cx="1996001" cy="967888"/>
      </dsp:txXfrm>
    </dsp:sp>
    <dsp:sp modelId="{5041687E-A3BC-44D1-84AD-AB4197B68500}">
      <dsp:nvSpPr>
        <dsp:cNvPr id="0" name=""/>
        <dsp:cNvSpPr/>
      </dsp:nvSpPr>
      <dsp:spPr>
        <a:xfrm rot="1914822">
          <a:off x="7707645" y="1334232"/>
          <a:ext cx="1004577" cy="37749"/>
        </a:xfrm>
        <a:custGeom>
          <a:avLst/>
          <a:gdLst/>
          <a:ahLst/>
          <a:cxnLst/>
          <a:rect l="0" t="0" r="0" b="0"/>
          <a:pathLst>
            <a:path>
              <a:moveTo>
                <a:pt x="0" y="18874"/>
              </a:moveTo>
              <a:lnTo>
                <a:pt x="1004577" y="1887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184820" y="1327992"/>
        <a:ext cx="50228" cy="50228"/>
      </dsp:txXfrm>
    </dsp:sp>
    <dsp:sp modelId="{9C05C522-BB0F-4577-B358-05D93C01C82D}">
      <dsp:nvSpPr>
        <dsp:cNvPr id="0" name=""/>
        <dsp:cNvSpPr/>
      </dsp:nvSpPr>
      <dsp:spPr>
        <a:xfrm>
          <a:off x="8636300" y="1104581"/>
          <a:ext cx="2056225" cy="1028112"/>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full Gold with for-profit publication fees</a:t>
          </a:r>
          <a:endParaRPr lang="en-US" sz="1800" kern="1200" dirty="0">
            <a:solidFill>
              <a:schemeClr val="tx1"/>
            </a:solidFill>
          </a:endParaRPr>
        </a:p>
      </dsp:txBody>
      <dsp:txXfrm>
        <a:off x="8666412" y="1134693"/>
        <a:ext cx="1996001" cy="967888"/>
      </dsp:txXfrm>
    </dsp:sp>
    <dsp:sp modelId="{5FD86D79-6A97-4CFE-9CB7-2BC4D2670BF0}">
      <dsp:nvSpPr>
        <dsp:cNvPr id="0" name=""/>
        <dsp:cNvSpPr/>
      </dsp:nvSpPr>
      <dsp:spPr>
        <a:xfrm rot="3840590">
          <a:off x="4378421" y="2399912"/>
          <a:ext cx="1945737" cy="37749"/>
        </a:xfrm>
        <a:custGeom>
          <a:avLst/>
          <a:gdLst/>
          <a:ahLst/>
          <a:cxnLst/>
          <a:rect l="0" t="0" r="0" b="0"/>
          <a:pathLst>
            <a:path>
              <a:moveTo>
                <a:pt x="0" y="18874"/>
              </a:moveTo>
              <a:lnTo>
                <a:pt x="1945737" y="1887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5302647" y="2370143"/>
        <a:ext cx="97286" cy="97286"/>
      </dsp:txXfrm>
    </dsp:sp>
    <dsp:sp modelId="{9629EE72-A9A3-47C5-991D-A91B4519970A}">
      <dsp:nvSpPr>
        <dsp:cNvPr id="0" name=""/>
        <dsp:cNvSpPr/>
      </dsp:nvSpPr>
      <dsp:spPr>
        <a:xfrm>
          <a:off x="5777618" y="2779212"/>
          <a:ext cx="2056225" cy="1028112"/>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tx1"/>
              </a:solidFill>
            </a:rPr>
            <a:t>non-profit</a:t>
          </a:r>
          <a:endParaRPr lang="en-US" sz="2800" kern="1200" dirty="0">
            <a:solidFill>
              <a:schemeClr val="tx1"/>
            </a:solidFill>
          </a:endParaRPr>
        </a:p>
      </dsp:txBody>
      <dsp:txXfrm>
        <a:off x="5807730" y="2809324"/>
        <a:ext cx="1996001" cy="967888"/>
      </dsp:txXfrm>
    </dsp:sp>
    <dsp:sp modelId="{DE777E94-5520-40A9-9EB0-46A96C5F7C83}">
      <dsp:nvSpPr>
        <dsp:cNvPr id="0" name=""/>
        <dsp:cNvSpPr/>
      </dsp:nvSpPr>
      <dsp:spPr>
        <a:xfrm rot="19815898">
          <a:off x="7773002" y="3045213"/>
          <a:ext cx="924139" cy="37749"/>
        </a:xfrm>
        <a:custGeom>
          <a:avLst/>
          <a:gdLst/>
          <a:ahLst/>
          <a:cxnLst/>
          <a:rect l="0" t="0" r="0" b="0"/>
          <a:pathLst>
            <a:path>
              <a:moveTo>
                <a:pt x="0" y="18874"/>
              </a:moveTo>
              <a:lnTo>
                <a:pt x="924139" y="1887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211968" y="3040984"/>
        <a:ext cx="46206" cy="46206"/>
      </dsp:txXfrm>
    </dsp:sp>
    <dsp:sp modelId="{86784CF6-9BD9-4EA2-B66B-5653D88BAC8A}">
      <dsp:nvSpPr>
        <dsp:cNvPr id="0" name=""/>
        <dsp:cNvSpPr/>
      </dsp:nvSpPr>
      <dsp:spPr>
        <a:xfrm>
          <a:off x="8636300" y="2320849"/>
          <a:ext cx="2056225" cy="1028112"/>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full Gold with non-profit publication fees</a:t>
          </a:r>
          <a:endParaRPr lang="en-US" sz="1800" kern="1200" dirty="0">
            <a:solidFill>
              <a:schemeClr val="tx1"/>
            </a:solidFill>
          </a:endParaRPr>
        </a:p>
      </dsp:txBody>
      <dsp:txXfrm>
        <a:off x="8666412" y="2350961"/>
        <a:ext cx="1996001" cy="967888"/>
      </dsp:txXfrm>
    </dsp:sp>
    <dsp:sp modelId="{45B58450-D67B-480D-AF46-DF758DBB1DC2}">
      <dsp:nvSpPr>
        <dsp:cNvPr id="0" name=""/>
        <dsp:cNvSpPr/>
      </dsp:nvSpPr>
      <dsp:spPr>
        <a:xfrm rot="2538186">
          <a:off x="7692574" y="3639524"/>
          <a:ext cx="1084994" cy="37749"/>
        </a:xfrm>
        <a:custGeom>
          <a:avLst/>
          <a:gdLst/>
          <a:ahLst/>
          <a:cxnLst/>
          <a:rect l="0" t="0" r="0" b="0"/>
          <a:pathLst>
            <a:path>
              <a:moveTo>
                <a:pt x="0" y="18874"/>
              </a:moveTo>
              <a:lnTo>
                <a:pt x="1084994" y="1887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207947" y="3631273"/>
        <a:ext cx="54249" cy="54249"/>
      </dsp:txXfrm>
    </dsp:sp>
    <dsp:sp modelId="{736E5C8B-A019-442B-BA11-B390C1F3A2AD}">
      <dsp:nvSpPr>
        <dsp:cNvPr id="0" name=""/>
        <dsp:cNvSpPr/>
      </dsp:nvSpPr>
      <dsp:spPr>
        <a:xfrm>
          <a:off x="8636300" y="3509471"/>
          <a:ext cx="2056225" cy="1028112"/>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full Gold without publication fees</a:t>
          </a:r>
          <a:endParaRPr lang="en-US" sz="1800" kern="1200" dirty="0">
            <a:solidFill>
              <a:schemeClr val="tx1"/>
            </a:solidFill>
          </a:endParaRPr>
        </a:p>
      </dsp:txBody>
      <dsp:txXfrm>
        <a:off x="8666412" y="3539583"/>
        <a:ext cx="1996001" cy="96788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9DFA62-190D-42DF-B774-281F85520493}">
      <dsp:nvSpPr>
        <dsp:cNvPr id="0" name=""/>
        <dsp:cNvSpPr/>
      </dsp:nvSpPr>
      <dsp:spPr>
        <a:xfrm>
          <a:off x="1753" y="1200617"/>
          <a:ext cx="2055580" cy="1027790"/>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lvl="0" algn="ctr" defTabSz="2800350">
            <a:lnSpc>
              <a:spcPct val="90000"/>
            </a:lnSpc>
            <a:spcBef>
              <a:spcPct val="0"/>
            </a:spcBef>
            <a:spcAft>
              <a:spcPct val="35000"/>
            </a:spcAft>
          </a:pPr>
          <a:r>
            <a:rPr lang="en-US" sz="6300" kern="1200" dirty="0" smtClean="0">
              <a:solidFill>
                <a:schemeClr val="bg1"/>
              </a:solidFill>
            </a:rPr>
            <a:t>OA</a:t>
          </a:r>
          <a:endParaRPr lang="en-US" sz="6300" kern="1200" dirty="0">
            <a:solidFill>
              <a:schemeClr val="bg1"/>
            </a:solidFill>
          </a:endParaRPr>
        </a:p>
      </dsp:txBody>
      <dsp:txXfrm>
        <a:off x="31856" y="1230720"/>
        <a:ext cx="1995374" cy="967584"/>
      </dsp:txXfrm>
    </dsp:sp>
    <dsp:sp modelId="{7A4C4A6F-4468-4870-AB70-B7D2873F2709}">
      <dsp:nvSpPr>
        <dsp:cNvPr id="0" name=""/>
        <dsp:cNvSpPr/>
      </dsp:nvSpPr>
      <dsp:spPr>
        <a:xfrm rot="2105480">
          <a:off x="1964891" y="1986827"/>
          <a:ext cx="1017167" cy="40122"/>
        </a:xfrm>
        <a:custGeom>
          <a:avLst/>
          <a:gdLst/>
          <a:ahLst/>
          <a:cxnLst/>
          <a:rect l="0" t="0" r="0" b="0"/>
          <a:pathLst>
            <a:path>
              <a:moveTo>
                <a:pt x="0" y="20061"/>
              </a:moveTo>
              <a:lnTo>
                <a:pt x="1017167" y="2006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48046" y="1981459"/>
        <a:ext cx="50858" cy="50858"/>
      </dsp:txXfrm>
    </dsp:sp>
    <dsp:sp modelId="{2D3EF236-5BAE-46B7-8172-CF59A30C8FB9}">
      <dsp:nvSpPr>
        <dsp:cNvPr id="0" name=""/>
        <dsp:cNvSpPr/>
      </dsp:nvSpPr>
      <dsp:spPr>
        <a:xfrm>
          <a:off x="2889617" y="1785368"/>
          <a:ext cx="2055580" cy="1027790"/>
        </a:xfrm>
        <a:prstGeom prst="roundRect">
          <a:avLst>
            <a:gd name="adj" fmla="val 1000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t>self archive</a:t>
          </a:r>
        </a:p>
        <a:p>
          <a:pPr lvl="0" algn="ctr" defTabSz="889000">
            <a:lnSpc>
              <a:spcPct val="90000"/>
            </a:lnSpc>
            <a:spcBef>
              <a:spcPct val="0"/>
            </a:spcBef>
            <a:spcAft>
              <a:spcPct val="35000"/>
            </a:spcAft>
          </a:pPr>
          <a:r>
            <a:rPr lang="en-US" sz="1500" kern="1200" dirty="0" smtClean="0"/>
            <a:t>a.k.a. Green OA</a:t>
          </a:r>
          <a:endParaRPr lang="en-US" sz="1500" kern="1200" dirty="0"/>
        </a:p>
      </dsp:txBody>
      <dsp:txXfrm>
        <a:off x="2919720" y="1815471"/>
        <a:ext cx="1995374" cy="967584"/>
      </dsp:txXfrm>
    </dsp:sp>
    <dsp:sp modelId="{5597279E-E243-4679-BBDB-4E3B21E509ED}">
      <dsp:nvSpPr>
        <dsp:cNvPr id="0" name=""/>
        <dsp:cNvSpPr/>
      </dsp:nvSpPr>
      <dsp:spPr>
        <a:xfrm rot="19452787">
          <a:off x="1959309" y="1390842"/>
          <a:ext cx="1038385" cy="40122"/>
        </a:xfrm>
        <a:custGeom>
          <a:avLst/>
          <a:gdLst/>
          <a:ahLst/>
          <a:cxnLst/>
          <a:rect l="0" t="0" r="0" b="0"/>
          <a:pathLst>
            <a:path>
              <a:moveTo>
                <a:pt x="0" y="20061"/>
              </a:moveTo>
              <a:lnTo>
                <a:pt x="1038385" y="2006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52542" y="1384944"/>
        <a:ext cx="51919" cy="51919"/>
      </dsp:txXfrm>
    </dsp:sp>
    <dsp:sp modelId="{4607F7C1-738B-4769-99D1-859171966D53}">
      <dsp:nvSpPr>
        <dsp:cNvPr id="0" name=""/>
        <dsp:cNvSpPr/>
      </dsp:nvSpPr>
      <dsp:spPr>
        <a:xfrm>
          <a:off x="2899669" y="593399"/>
          <a:ext cx="2055580" cy="1027790"/>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t>OA publication</a:t>
          </a:r>
        </a:p>
        <a:p>
          <a:pPr lvl="0" algn="ctr" defTabSz="889000">
            <a:lnSpc>
              <a:spcPct val="90000"/>
            </a:lnSpc>
            <a:spcBef>
              <a:spcPct val="0"/>
            </a:spcBef>
            <a:spcAft>
              <a:spcPct val="35000"/>
            </a:spcAft>
          </a:pPr>
          <a:r>
            <a:rPr lang="en-US" sz="1500" kern="1200" dirty="0" smtClean="0"/>
            <a:t>a.k.a. Gold OA</a:t>
          </a:r>
          <a:endParaRPr lang="en-US" sz="1500" kern="1200" dirty="0"/>
        </a:p>
      </dsp:txBody>
      <dsp:txXfrm>
        <a:off x="2929772" y="623502"/>
        <a:ext cx="1995374" cy="967584"/>
      </dsp:txXfrm>
    </dsp:sp>
    <dsp:sp modelId="{7CE1BA71-087C-4F34-894C-E5507EB9BFF1}">
      <dsp:nvSpPr>
        <dsp:cNvPr id="0" name=""/>
        <dsp:cNvSpPr/>
      </dsp:nvSpPr>
      <dsp:spPr>
        <a:xfrm rot="69588">
          <a:off x="4955168" y="1095353"/>
          <a:ext cx="802293" cy="40122"/>
        </a:xfrm>
        <a:custGeom>
          <a:avLst/>
          <a:gdLst/>
          <a:ahLst/>
          <a:cxnLst/>
          <a:rect l="0" t="0" r="0" b="0"/>
          <a:pathLst>
            <a:path>
              <a:moveTo>
                <a:pt x="0" y="20061"/>
              </a:moveTo>
              <a:lnTo>
                <a:pt x="802293"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336257" y="1095356"/>
        <a:ext cx="40114" cy="40114"/>
      </dsp:txXfrm>
    </dsp:sp>
    <dsp:sp modelId="{6D184C8B-D373-4D62-B030-B0C22B9170F8}">
      <dsp:nvSpPr>
        <dsp:cNvPr id="0" name=""/>
        <dsp:cNvSpPr/>
      </dsp:nvSpPr>
      <dsp:spPr>
        <a:xfrm>
          <a:off x="5757379" y="609638"/>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tx1"/>
              </a:solidFill>
            </a:rPr>
            <a:t>for-profit</a:t>
          </a:r>
          <a:endParaRPr lang="en-US" sz="2800" kern="1200" dirty="0">
            <a:solidFill>
              <a:schemeClr val="tx1"/>
            </a:solidFill>
          </a:endParaRPr>
        </a:p>
      </dsp:txBody>
      <dsp:txXfrm>
        <a:off x="5787482" y="639741"/>
        <a:ext cx="1995374" cy="967584"/>
      </dsp:txXfrm>
    </dsp:sp>
    <dsp:sp modelId="{799A4A82-EA40-4A54-931B-EC67D99DD785}">
      <dsp:nvSpPr>
        <dsp:cNvPr id="0" name=""/>
        <dsp:cNvSpPr/>
      </dsp:nvSpPr>
      <dsp:spPr>
        <a:xfrm rot="19457599">
          <a:off x="7717784" y="807982"/>
          <a:ext cx="1012582" cy="40122"/>
        </a:xfrm>
        <a:custGeom>
          <a:avLst/>
          <a:gdLst/>
          <a:ahLst/>
          <a:cxnLst/>
          <a:rect l="0" t="0" r="0" b="0"/>
          <a:pathLst>
            <a:path>
              <a:moveTo>
                <a:pt x="0" y="20061"/>
              </a:moveTo>
              <a:lnTo>
                <a:pt x="1012582"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198761" y="802729"/>
        <a:ext cx="50629" cy="50629"/>
      </dsp:txXfrm>
    </dsp:sp>
    <dsp:sp modelId="{D81D3003-6720-4542-9F33-81001C006C45}">
      <dsp:nvSpPr>
        <dsp:cNvPr id="0" name=""/>
        <dsp:cNvSpPr/>
      </dsp:nvSpPr>
      <dsp:spPr>
        <a:xfrm>
          <a:off x="8635192" y="18658"/>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hybrid Gold with reading and publication fees</a:t>
          </a:r>
          <a:endParaRPr lang="en-US" sz="1800" kern="1200" dirty="0">
            <a:solidFill>
              <a:schemeClr val="tx1"/>
            </a:solidFill>
          </a:endParaRPr>
        </a:p>
      </dsp:txBody>
      <dsp:txXfrm>
        <a:off x="8665295" y="48761"/>
        <a:ext cx="1995374" cy="967584"/>
      </dsp:txXfrm>
    </dsp:sp>
    <dsp:sp modelId="{5041687E-A3BC-44D1-84AD-AB4197B68500}">
      <dsp:nvSpPr>
        <dsp:cNvPr id="0" name=""/>
        <dsp:cNvSpPr/>
      </dsp:nvSpPr>
      <dsp:spPr>
        <a:xfrm rot="2142401">
          <a:off x="7717784" y="1398962"/>
          <a:ext cx="1012582" cy="40122"/>
        </a:xfrm>
        <a:custGeom>
          <a:avLst/>
          <a:gdLst/>
          <a:ahLst/>
          <a:cxnLst/>
          <a:rect l="0" t="0" r="0" b="0"/>
          <a:pathLst>
            <a:path>
              <a:moveTo>
                <a:pt x="0" y="20061"/>
              </a:moveTo>
              <a:lnTo>
                <a:pt x="1012582"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198761" y="1393708"/>
        <a:ext cx="50629" cy="50629"/>
      </dsp:txXfrm>
    </dsp:sp>
    <dsp:sp modelId="{9C05C522-BB0F-4577-B358-05D93C01C82D}">
      <dsp:nvSpPr>
        <dsp:cNvPr id="0" name=""/>
        <dsp:cNvSpPr/>
      </dsp:nvSpPr>
      <dsp:spPr>
        <a:xfrm>
          <a:off x="8635192" y="1200617"/>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full Gold with for-profit publication fees</a:t>
          </a:r>
          <a:endParaRPr lang="en-US" sz="1800" kern="1200" dirty="0">
            <a:solidFill>
              <a:schemeClr val="tx1"/>
            </a:solidFill>
          </a:endParaRPr>
        </a:p>
      </dsp:txBody>
      <dsp:txXfrm>
        <a:off x="8665295" y="1230720"/>
        <a:ext cx="1995374" cy="967584"/>
      </dsp:txXfrm>
    </dsp:sp>
    <dsp:sp modelId="{5FD86D79-6A97-4CFE-9CB7-2BC4D2670BF0}">
      <dsp:nvSpPr>
        <dsp:cNvPr id="0" name=""/>
        <dsp:cNvSpPr/>
      </dsp:nvSpPr>
      <dsp:spPr>
        <a:xfrm rot="4282550">
          <a:off x="4100472" y="2277311"/>
          <a:ext cx="2511684" cy="40122"/>
        </a:xfrm>
        <a:custGeom>
          <a:avLst/>
          <a:gdLst/>
          <a:ahLst/>
          <a:cxnLst/>
          <a:rect l="0" t="0" r="0" b="0"/>
          <a:pathLst>
            <a:path>
              <a:moveTo>
                <a:pt x="0" y="20061"/>
              </a:moveTo>
              <a:lnTo>
                <a:pt x="2511684"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kern="1200"/>
        </a:p>
      </dsp:txBody>
      <dsp:txXfrm>
        <a:off x="5293522" y="2234580"/>
        <a:ext cx="125584" cy="125584"/>
      </dsp:txXfrm>
    </dsp:sp>
    <dsp:sp modelId="{9629EE72-A9A3-47C5-991D-A91B4519970A}">
      <dsp:nvSpPr>
        <dsp:cNvPr id="0" name=""/>
        <dsp:cNvSpPr/>
      </dsp:nvSpPr>
      <dsp:spPr>
        <a:xfrm>
          <a:off x="5757379" y="2973556"/>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tx1"/>
              </a:solidFill>
            </a:rPr>
            <a:t>non-profit</a:t>
          </a:r>
          <a:endParaRPr lang="en-US" sz="2800" kern="1200" dirty="0">
            <a:solidFill>
              <a:schemeClr val="tx1"/>
            </a:solidFill>
          </a:endParaRPr>
        </a:p>
      </dsp:txBody>
      <dsp:txXfrm>
        <a:off x="5787482" y="3003659"/>
        <a:ext cx="1995374" cy="967584"/>
      </dsp:txXfrm>
    </dsp:sp>
    <dsp:sp modelId="{DE777E94-5520-40A9-9EB0-46A96C5F7C83}">
      <dsp:nvSpPr>
        <dsp:cNvPr id="0" name=""/>
        <dsp:cNvSpPr/>
      </dsp:nvSpPr>
      <dsp:spPr>
        <a:xfrm rot="19457599">
          <a:off x="7717784" y="3171900"/>
          <a:ext cx="1012582" cy="40122"/>
        </a:xfrm>
        <a:custGeom>
          <a:avLst/>
          <a:gdLst/>
          <a:ahLst/>
          <a:cxnLst/>
          <a:rect l="0" t="0" r="0" b="0"/>
          <a:pathLst>
            <a:path>
              <a:moveTo>
                <a:pt x="0" y="20061"/>
              </a:moveTo>
              <a:lnTo>
                <a:pt x="1012582"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198761" y="3166647"/>
        <a:ext cx="50629" cy="50629"/>
      </dsp:txXfrm>
    </dsp:sp>
    <dsp:sp modelId="{86784CF6-9BD9-4EA2-B66B-5653D88BAC8A}">
      <dsp:nvSpPr>
        <dsp:cNvPr id="0" name=""/>
        <dsp:cNvSpPr/>
      </dsp:nvSpPr>
      <dsp:spPr>
        <a:xfrm>
          <a:off x="8635192" y="2382576"/>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full Gold with non-profit publication fees</a:t>
          </a:r>
          <a:endParaRPr lang="en-US" sz="1800" kern="1200" dirty="0">
            <a:solidFill>
              <a:schemeClr val="tx1"/>
            </a:solidFill>
          </a:endParaRPr>
        </a:p>
      </dsp:txBody>
      <dsp:txXfrm>
        <a:off x="8665295" y="2412679"/>
        <a:ext cx="1995374" cy="967584"/>
      </dsp:txXfrm>
    </dsp:sp>
    <dsp:sp modelId="{45B58450-D67B-480D-AF46-DF758DBB1DC2}">
      <dsp:nvSpPr>
        <dsp:cNvPr id="0" name=""/>
        <dsp:cNvSpPr/>
      </dsp:nvSpPr>
      <dsp:spPr>
        <a:xfrm rot="2142401">
          <a:off x="7717784" y="3762880"/>
          <a:ext cx="1012582" cy="40122"/>
        </a:xfrm>
        <a:custGeom>
          <a:avLst/>
          <a:gdLst/>
          <a:ahLst/>
          <a:cxnLst/>
          <a:rect l="0" t="0" r="0" b="0"/>
          <a:pathLst>
            <a:path>
              <a:moveTo>
                <a:pt x="0" y="20061"/>
              </a:moveTo>
              <a:lnTo>
                <a:pt x="1012582"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198761" y="3757626"/>
        <a:ext cx="50629" cy="50629"/>
      </dsp:txXfrm>
    </dsp:sp>
    <dsp:sp modelId="{736E5C8B-A019-442B-BA11-B390C1F3A2AD}">
      <dsp:nvSpPr>
        <dsp:cNvPr id="0" name=""/>
        <dsp:cNvSpPr/>
      </dsp:nvSpPr>
      <dsp:spPr>
        <a:xfrm>
          <a:off x="8635192" y="3564535"/>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full Gold without publication fees </a:t>
          </a:r>
          <a:endParaRPr lang="en-US" sz="1800" kern="1200" dirty="0">
            <a:solidFill>
              <a:schemeClr val="tx1"/>
            </a:solidFill>
          </a:endParaRPr>
        </a:p>
      </dsp:txBody>
      <dsp:txXfrm>
        <a:off x="8665295" y="3594638"/>
        <a:ext cx="1995374" cy="96758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9DFA62-190D-42DF-B774-281F85520493}">
      <dsp:nvSpPr>
        <dsp:cNvPr id="0" name=""/>
        <dsp:cNvSpPr/>
      </dsp:nvSpPr>
      <dsp:spPr>
        <a:xfrm>
          <a:off x="1753" y="1200617"/>
          <a:ext cx="2055580" cy="1027790"/>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lvl="0" algn="ctr" defTabSz="2800350">
            <a:lnSpc>
              <a:spcPct val="90000"/>
            </a:lnSpc>
            <a:spcBef>
              <a:spcPct val="0"/>
            </a:spcBef>
            <a:spcAft>
              <a:spcPct val="35000"/>
            </a:spcAft>
          </a:pPr>
          <a:r>
            <a:rPr lang="en-US" sz="6300" kern="1200" dirty="0" smtClean="0">
              <a:solidFill>
                <a:schemeClr val="bg1"/>
              </a:solidFill>
            </a:rPr>
            <a:t>OA</a:t>
          </a:r>
          <a:endParaRPr lang="en-US" sz="6300" kern="1200" dirty="0">
            <a:solidFill>
              <a:schemeClr val="bg1"/>
            </a:solidFill>
          </a:endParaRPr>
        </a:p>
      </dsp:txBody>
      <dsp:txXfrm>
        <a:off x="31856" y="1230720"/>
        <a:ext cx="1995374" cy="967584"/>
      </dsp:txXfrm>
    </dsp:sp>
    <dsp:sp modelId="{7A4C4A6F-4468-4870-AB70-B7D2873F2709}">
      <dsp:nvSpPr>
        <dsp:cNvPr id="0" name=""/>
        <dsp:cNvSpPr/>
      </dsp:nvSpPr>
      <dsp:spPr>
        <a:xfrm rot="2105480">
          <a:off x="1964891" y="1986827"/>
          <a:ext cx="1017167" cy="40122"/>
        </a:xfrm>
        <a:custGeom>
          <a:avLst/>
          <a:gdLst/>
          <a:ahLst/>
          <a:cxnLst/>
          <a:rect l="0" t="0" r="0" b="0"/>
          <a:pathLst>
            <a:path>
              <a:moveTo>
                <a:pt x="0" y="20061"/>
              </a:moveTo>
              <a:lnTo>
                <a:pt x="1017167" y="2006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48046" y="1981459"/>
        <a:ext cx="50858" cy="50858"/>
      </dsp:txXfrm>
    </dsp:sp>
    <dsp:sp modelId="{2D3EF236-5BAE-46B7-8172-CF59A30C8FB9}">
      <dsp:nvSpPr>
        <dsp:cNvPr id="0" name=""/>
        <dsp:cNvSpPr/>
      </dsp:nvSpPr>
      <dsp:spPr>
        <a:xfrm>
          <a:off x="2889617" y="1785368"/>
          <a:ext cx="2055580" cy="1027790"/>
        </a:xfrm>
        <a:prstGeom prst="roundRect">
          <a:avLst>
            <a:gd name="adj" fmla="val 1000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t>self archive</a:t>
          </a:r>
        </a:p>
        <a:p>
          <a:pPr lvl="0" algn="ctr" defTabSz="889000">
            <a:lnSpc>
              <a:spcPct val="90000"/>
            </a:lnSpc>
            <a:spcBef>
              <a:spcPct val="0"/>
            </a:spcBef>
            <a:spcAft>
              <a:spcPct val="35000"/>
            </a:spcAft>
          </a:pPr>
          <a:r>
            <a:rPr lang="en-US" sz="1500" kern="1200" dirty="0" smtClean="0"/>
            <a:t>a.k.a. Green OA</a:t>
          </a:r>
          <a:endParaRPr lang="en-US" sz="1500" kern="1200" dirty="0"/>
        </a:p>
      </dsp:txBody>
      <dsp:txXfrm>
        <a:off x="2919720" y="1815471"/>
        <a:ext cx="1995374" cy="967584"/>
      </dsp:txXfrm>
    </dsp:sp>
    <dsp:sp modelId="{5597279E-E243-4679-BBDB-4E3B21E509ED}">
      <dsp:nvSpPr>
        <dsp:cNvPr id="0" name=""/>
        <dsp:cNvSpPr/>
      </dsp:nvSpPr>
      <dsp:spPr>
        <a:xfrm rot="19452787">
          <a:off x="1959309" y="1390842"/>
          <a:ext cx="1038385" cy="40122"/>
        </a:xfrm>
        <a:custGeom>
          <a:avLst/>
          <a:gdLst/>
          <a:ahLst/>
          <a:cxnLst/>
          <a:rect l="0" t="0" r="0" b="0"/>
          <a:pathLst>
            <a:path>
              <a:moveTo>
                <a:pt x="0" y="20061"/>
              </a:moveTo>
              <a:lnTo>
                <a:pt x="1038385" y="2006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52542" y="1384944"/>
        <a:ext cx="51919" cy="51919"/>
      </dsp:txXfrm>
    </dsp:sp>
    <dsp:sp modelId="{4607F7C1-738B-4769-99D1-859171966D53}">
      <dsp:nvSpPr>
        <dsp:cNvPr id="0" name=""/>
        <dsp:cNvSpPr/>
      </dsp:nvSpPr>
      <dsp:spPr>
        <a:xfrm>
          <a:off x="2899669" y="593399"/>
          <a:ext cx="2055580" cy="1027790"/>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t>OA publication</a:t>
          </a:r>
        </a:p>
        <a:p>
          <a:pPr lvl="0" algn="ctr" defTabSz="889000">
            <a:lnSpc>
              <a:spcPct val="90000"/>
            </a:lnSpc>
            <a:spcBef>
              <a:spcPct val="0"/>
            </a:spcBef>
            <a:spcAft>
              <a:spcPct val="35000"/>
            </a:spcAft>
          </a:pPr>
          <a:r>
            <a:rPr lang="en-US" sz="1500" kern="1200" dirty="0" smtClean="0"/>
            <a:t>a.k.a. Gold OA</a:t>
          </a:r>
          <a:endParaRPr lang="en-US" sz="1500" kern="1200" dirty="0"/>
        </a:p>
      </dsp:txBody>
      <dsp:txXfrm>
        <a:off x="2929772" y="623502"/>
        <a:ext cx="1995374" cy="967584"/>
      </dsp:txXfrm>
    </dsp:sp>
    <dsp:sp modelId="{7CE1BA71-087C-4F34-894C-E5507EB9BFF1}">
      <dsp:nvSpPr>
        <dsp:cNvPr id="0" name=""/>
        <dsp:cNvSpPr/>
      </dsp:nvSpPr>
      <dsp:spPr>
        <a:xfrm rot="69588">
          <a:off x="4955168" y="1095353"/>
          <a:ext cx="802293" cy="40122"/>
        </a:xfrm>
        <a:custGeom>
          <a:avLst/>
          <a:gdLst/>
          <a:ahLst/>
          <a:cxnLst/>
          <a:rect l="0" t="0" r="0" b="0"/>
          <a:pathLst>
            <a:path>
              <a:moveTo>
                <a:pt x="0" y="20061"/>
              </a:moveTo>
              <a:lnTo>
                <a:pt x="802293"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336257" y="1095356"/>
        <a:ext cx="40114" cy="40114"/>
      </dsp:txXfrm>
    </dsp:sp>
    <dsp:sp modelId="{6D184C8B-D373-4D62-B030-B0C22B9170F8}">
      <dsp:nvSpPr>
        <dsp:cNvPr id="0" name=""/>
        <dsp:cNvSpPr/>
      </dsp:nvSpPr>
      <dsp:spPr>
        <a:xfrm>
          <a:off x="5757379" y="609638"/>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tx1"/>
              </a:solidFill>
            </a:rPr>
            <a:t>for-profit</a:t>
          </a:r>
          <a:endParaRPr lang="en-US" sz="2800" kern="1200" dirty="0">
            <a:solidFill>
              <a:schemeClr val="tx1"/>
            </a:solidFill>
          </a:endParaRPr>
        </a:p>
      </dsp:txBody>
      <dsp:txXfrm>
        <a:off x="5787482" y="639741"/>
        <a:ext cx="1995374" cy="967584"/>
      </dsp:txXfrm>
    </dsp:sp>
    <dsp:sp modelId="{799A4A82-EA40-4A54-931B-EC67D99DD785}">
      <dsp:nvSpPr>
        <dsp:cNvPr id="0" name=""/>
        <dsp:cNvSpPr/>
      </dsp:nvSpPr>
      <dsp:spPr>
        <a:xfrm rot="19457599">
          <a:off x="7717784" y="807982"/>
          <a:ext cx="1012582" cy="40122"/>
        </a:xfrm>
        <a:custGeom>
          <a:avLst/>
          <a:gdLst/>
          <a:ahLst/>
          <a:cxnLst/>
          <a:rect l="0" t="0" r="0" b="0"/>
          <a:pathLst>
            <a:path>
              <a:moveTo>
                <a:pt x="0" y="20061"/>
              </a:moveTo>
              <a:lnTo>
                <a:pt x="1012582"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198761" y="802729"/>
        <a:ext cx="50629" cy="50629"/>
      </dsp:txXfrm>
    </dsp:sp>
    <dsp:sp modelId="{D81D3003-6720-4542-9F33-81001C006C45}">
      <dsp:nvSpPr>
        <dsp:cNvPr id="0" name=""/>
        <dsp:cNvSpPr/>
      </dsp:nvSpPr>
      <dsp:spPr>
        <a:xfrm>
          <a:off x="8635192" y="18658"/>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hybrid Gold with reading and publication fees</a:t>
          </a:r>
          <a:endParaRPr lang="en-US" sz="1800" kern="1200" dirty="0">
            <a:solidFill>
              <a:schemeClr val="tx1"/>
            </a:solidFill>
          </a:endParaRPr>
        </a:p>
      </dsp:txBody>
      <dsp:txXfrm>
        <a:off x="8665295" y="48761"/>
        <a:ext cx="1995374" cy="967584"/>
      </dsp:txXfrm>
    </dsp:sp>
    <dsp:sp modelId="{5041687E-A3BC-44D1-84AD-AB4197B68500}">
      <dsp:nvSpPr>
        <dsp:cNvPr id="0" name=""/>
        <dsp:cNvSpPr/>
      </dsp:nvSpPr>
      <dsp:spPr>
        <a:xfrm rot="2142401">
          <a:off x="7717784" y="1398962"/>
          <a:ext cx="1012582" cy="40122"/>
        </a:xfrm>
        <a:custGeom>
          <a:avLst/>
          <a:gdLst/>
          <a:ahLst/>
          <a:cxnLst/>
          <a:rect l="0" t="0" r="0" b="0"/>
          <a:pathLst>
            <a:path>
              <a:moveTo>
                <a:pt x="0" y="20061"/>
              </a:moveTo>
              <a:lnTo>
                <a:pt x="1012582"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198761" y="1393708"/>
        <a:ext cx="50629" cy="50629"/>
      </dsp:txXfrm>
    </dsp:sp>
    <dsp:sp modelId="{9C05C522-BB0F-4577-B358-05D93C01C82D}">
      <dsp:nvSpPr>
        <dsp:cNvPr id="0" name=""/>
        <dsp:cNvSpPr/>
      </dsp:nvSpPr>
      <dsp:spPr>
        <a:xfrm>
          <a:off x="8635192" y="1200617"/>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full Gold with for-profit publication fees</a:t>
          </a:r>
          <a:endParaRPr lang="en-US" sz="1800" kern="1200" dirty="0">
            <a:solidFill>
              <a:schemeClr val="tx1"/>
            </a:solidFill>
          </a:endParaRPr>
        </a:p>
      </dsp:txBody>
      <dsp:txXfrm>
        <a:off x="8665295" y="1230720"/>
        <a:ext cx="1995374" cy="967584"/>
      </dsp:txXfrm>
    </dsp:sp>
    <dsp:sp modelId="{5FD86D79-6A97-4CFE-9CB7-2BC4D2670BF0}">
      <dsp:nvSpPr>
        <dsp:cNvPr id="0" name=""/>
        <dsp:cNvSpPr/>
      </dsp:nvSpPr>
      <dsp:spPr>
        <a:xfrm rot="4282550">
          <a:off x="4100472" y="2277311"/>
          <a:ext cx="2511684" cy="40122"/>
        </a:xfrm>
        <a:custGeom>
          <a:avLst/>
          <a:gdLst/>
          <a:ahLst/>
          <a:cxnLst/>
          <a:rect l="0" t="0" r="0" b="0"/>
          <a:pathLst>
            <a:path>
              <a:moveTo>
                <a:pt x="0" y="20061"/>
              </a:moveTo>
              <a:lnTo>
                <a:pt x="2511684"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kern="1200"/>
        </a:p>
      </dsp:txBody>
      <dsp:txXfrm>
        <a:off x="5293522" y="2234580"/>
        <a:ext cx="125584" cy="125584"/>
      </dsp:txXfrm>
    </dsp:sp>
    <dsp:sp modelId="{9629EE72-A9A3-47C5-991D-A91B4519970A}">
      <dsp:nvSpPr>
        <dsp:cNvPr id="0" name=""/>
        <dsp:cNvSpPr/>
      </dsp:nvSpPr>
      <dsp:spPr>
        <a:xfrm>
          <a:off x="5757379" y="2973556"/>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tx1"/>
              </a:solidFill>
            </a:rPr>
            <a:t>non-profit</a:t>
          </a:r>
          <a:endParaRPr lang="en-US" sz="2800" kern="1200" dirty="0">
            <a:solidFill>
              <a:schemeClr val="tx1"/>
            </a:solidFill>
          </a:endParaRPr>
        </a:p>
      </dsp:txBody>
      <dsp:txXfrm>
        <a:off x="5787482" y="3003659"/>
        <a:ext cx="1995374" cy="967584"/>
      </dsp:txXfrm>
    </dsp:sp>
    <dsp:sp modelId="{DE777E94-5520-40A9-9EB0-46A96C5F7C83}">
      <dsp:nvSpPr>
        <dsp:cNvPr id="0" name=""/>
        <dsp:cNvSpPr/>
      </dsp:nvSpPr>
      <dsp:spPr>
        <a:xfrm rot="19457599">
          <a:off x="7717784" y="3171900"/>
          <a:ext cx="1012582" cy="40122"/>
        </a:xfrm>
        <a:custGeom>
          <a:avLst/>
          <a:gdLst/>
          <a:ahLst/>
          <a:cxnLst/>
          <a:rect l="0" t="0" r="0" b="0"/>
          <a:pathLst>
            <a:path>
              <a:moveTo>
                <a:pt x="0" y="20061"/>
              </a:moveTo>
              <a:lnTo>
                <a:pt x="1012582"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198761" y="3166647"/>
        <a:ext cx="50629" cy="50629"/>
      </dsp:txXfrm>
    </dsp:sp>
    <dsp:sp modelId="{86784CF6-9BD9-4EA2-B66B-5653D88BAC8A}">
      <dsp:nvSpPr>
        <dsp:cNvPr id="0" name=""/>
        <dsp:cNvSpPr/>
      </dsp:nvSpPr>
      <dsp:spPr>
        <a:xfrm>
          <a:off x="8635192" y="2382576"/>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full Gold with non-profit publication fees</a:t>
          </a:r>
          <a:endParaRPr lang="en-US" sz="1800" kern="1200" dirty="0">
            <a:solidFill>
              <a:schemeClr val="tx1"/>
            </a:solidFill>
          </a:endParaRPr>
        </a:p>
      </dsp:txBody>
      <dsp:txXfrm>
        <a:off x="8665295" y="2412679"/>
        <a:ext cx="1995374" cy="967584"/>
      </dsp:txXfrm>
    </dsp:sp>
    <dsp:sp modelId="{45B58450-D67B-480D-AF46-DF758DBB1DC2}">
      <dsp:nvSpPr>
        <dsp:cNvPr id="0" name=""/>
        <dsp:cNvSpPr/>
      </dsp:nvSpPr>
      <dsp:spPr>
        <a:xfrm rot="2142401">
          <a:off x="7717784" y="3762880"/>
          <a:ext cx="1012582" cy="40122"/>
        </a:xfrm>
        <a:custGeom>
          <a:avLst/>
          <a:gdLst/>
          <a:ahLst/>
          <a:cxnLst/>
          <a:rect l="0" t="0" r="0" b="0"/>
          <a:pathLst>
            <a:path>
              <a:moveTo>
                <a:pt x="0" y="20061"/>
              </a:moveTo>
              <a:lnTo>
                <a:pt x="1012582" y="2006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8198761" y="3757626"/>
        <a:ext cx="50629" cy="50629"/>
      </dsp:txXfrm>
    </dsp:sp>
    <dsp:sp modelId="{736E5C8B-A019-442B-BA11-B390C1F3A2AD}">
      <dsp:nvSpPr>
        <dsp:cNvPr id="0" name=""/>
        <dsp:cNvSpPr/>
      </dsp:nvSpPr>
      <dsp:spPr>
        <a:xfrm>
          <a:off x="8635192" y="3564535"/>
          <a:ext cx="2055580" cy="1027790"/>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full Gold without publication fees </a:t>
          </a:r>
          <a:endParaRPr lang="en-US" sz="1800" kern="1200" dirty="0">
            <a:solidFill>
              <a:schemeClr val="tx1"/>
            </a:solidFill>
          </a:endParaRPr>
        </a:p>
      </dsp:txBody>
      <dsp:txXfrm>
        <a:off x="8665295" y="3594638"/>
        <a:ext cx="1995374" cy="967584"/>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3832101-FBD9-2341-8FC1-A2C5BFB77182}" type="datetimeFigureOut">
              <a:rPr lang="nl-NL" smtClean="0"/>
              <a:t>5-9-2019</a:t>
            </a:fld>
            <a:endParaRPr lang="nl-NL"/>
          </a:p>
        </p:txBody>
      </p:sp>
      <p:sp>
        <p:nvSpPr>
          <p:cNvPr id="4" name="Tijdelijke aanduiding voor dia-afbeelding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F66E2983-8885-3341-8D67-D12EAE12B143}" type="slidenum">
              <a:rPr lang="nl-NL" smtClean="0"/>
              <a:t>‹#›</a:t>
            </a:fld>
            <a:endParaRPr lang="nl-NL"/>
          </a:p>
        </p:txBody>
      </p:sp>
    </p:spTree>
    <p:extLst>
      <p:ext uri="{BB962C8B-B14F-4D97-AF65-F5344CB8AC3E}">
        <p14:creationId xmlns:p14="http://schemas.microsoft.com/office/powerpoint/2010/main" val="19248415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1</a:t>
            </a:fld>
            <a:endParaRPr lang="nl-NL"/>
          </a:p>
        </p:txBody>
      </p:sp>
    </p:spTree>
    <p:extLst>
      <p:ext uri="{BB962C8B-B14F-4D97-AF65-F5344CB8AC3E}">
        <p14:creationId xmlns:p14="http://schemas.microsoft.com/office/powerpoint/2010/main" val="1508179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41</a:t>
            </a:fld>
            <a:endParaRPr lang="nl-NL"/>
          </a:p>
        </p:txBody>
      </p:sp>
    </p:spTree>
    <p:extLst>
      <p:ext uri="{BB962C8B-B14F-4D97-AF65-F5344CB8AC3E}">
        <p14:creationId xmlns:p14="http://schemas.microsoft.com/office/powerpoint/2010/main" val="2187502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43</a:t>
            </a:fld>
            <a:endParaRPr lang="nl-NL"/>
          </a:p>
        </p:txBody>
      </p:sp>
    </p:spTree>
    <p:extLst>
      <p:ext uri="{BB962C8B-B14F-4D97-AF65-F5344CB8AC3E}">
        <p14:creationId xmlns:p14="http://schemas.microsoft.com/office/powerpoint/2010/main" val="2006219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47</a:t>
            </a:fld>
            <a:endParaRPr lang="nl-NL"/>
          </a:p>
        </p:txBody>
      </p:sp>
    </p:spTree>
    <p:extLst>
      <p:ext uri="{BB962C8B-B14F-4D97-AF65-F5344CB8AC3E}">
        <p14:creationId xmlns:p14="http://schemas.microsoft.com/office/powerpoint/2010/main" val="3301083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3</a:t>
            </a:fld>
            <a:endParaRPr lang="nl-NL"/>
          </a:p>
        </p:txBody>
      </p:sp>
    </p:spTree>
    <p:extLst>
      <p:ext uri="{BB962C8B-B14F-4D97-AF65-F5344CB8AC3E}">
        <p14:creationId xmlns:p14="http://schemas.microsoft.com/office/powerpoint/2010/main" val="1750729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11</a:t>
            </a:fld>
            <a:endParaRPr lang="nl-NL"/>
          </a:p>
        </p:txBody>
      </p:sp>
    </p:spTree>
    <p:extLst>
      <p:ext uri="{BB962C8B-B14F-4D97-AF65-F5344CB8AC3E}">
        <p14:creationId xmlns:p14="http://schemas.microsoft.com/office/powerpoint/2010/main" val="3586062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22</a:t>
            </a:fld>
            <a:endParaRPr lang="nl-NL"/>
          </a:p>
        </p:txBody>
      </p:sp>
    </p:spTree>
    <p:extLst>
      <p:ext uri="{BB962C8B-B14F-4D97-AF65-F5344CB8AC3E}">
        <p14:creationId xmlns:p14="http://schemas.microsoft.com/office/powerpoint/2010/main" val="383337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24</a:t>
            </a:fld>
            <a:endParaRPr lang="nl-NL"/>
          </a:p>
        </p:txBody>
      </p:sp>
    </p:spTree>
    <p:extLst>
      <p:ext uri="{BB962C8B-B14F-4D97-AF65-F5344CB8AC3E}">
        <p14:creationId xmlns:p14="http://schemas.microsoft.com/office/powerpoint/2010/main" val="3661331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26</a:t>
            </a:fld>
            <a:endParaRPr lang="nl-NL"/>
          </a:p>
        </p:txBody>
      </p:sp>
    </p:spTree>
    <p:extLst>
      <p:ext uri="{BB962C8B-B14F-4D97-AF65-F5344CB8AC3E}">
        <p14:creationId xmlns:p14="http://schemas.microsoft.com/office/powerpoint/2010/main" val="705813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a:lstStyle/>
          <a:p>
            <a:pPr eaLnBrk="1" hangingPunct="1">
              <a:spcBef>
                <a:spcPct val="0"/>
              </a:spcBef>
            </a:pPr>
            <a:endParaRPr lang="en-US" dirty="0"/>
          </a:p>
        </p:txBody>
      </p:sp>
      <p:sp>
        <p:nvSpPr>
          <p:cNvPr id="45059" name="Slide Number Placeholder 3"/>
          <p:cNvSpPr>
            <a:spLocks noGrp="1"/>
          </p:cNvSpPr>
          <p:nvPr>
            <p:ph type="sldNum" sz="quarter" idx="5"/>
          </p:nvPr>
        </p:nvSpPr>
        <p:spPr bwMode="auto">
          <a:noFill/>
          <a:ln>
            <a:miter lim="800000"/>
            <a:headEnd/>
            <a:tailEnd/>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48B2B2-F49C-48C2-B233-BC1918467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6438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32</a:t>
            </a:fld>
            <a:endParaRPr lang="nl-NL"/>
          </a:p>
        </p:txBody>
      </p:sp>
    </p:spTree>
    <p:extLst>
      <p:ext uri="{BB962C8B-B14F-4D97-AF65-F5344CB8AC3E}">
        <p14:creationId xmlns:p14="http://schemas.microsoft.com/office/powerpoint/2010/main" val="1053813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35</a:t>
            </a:fld>
            <a:endParaRPr lang="nl-NL"/>
          </a:p>
        </p:txBody>
      </p:sp>
    </p:spTree>
    <p:extLst>
      <p:ext uri="{BB962C8B-B14F-4D97-AF65-F5344CB8AC3E}">
        <p14:creationId xmlns:p14="http://schemas.microsoft.com/office/powerpoint/2010/main" val="5144278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16" name="Rechthoek 15"/>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userDrawn="1"/>
        </p:nvSpPr>
        <p:spPr>
          <a:xfrm>
            <a:off x="0" y="1967696"/>
            <a:ext cx="12193200" cy="4890305"/>
          </a:xfrm>
          <a:prstGeom prst="rect">
            <a:avLst/>
          </a:prstGeom>
          <a:solidFill>
            <a:srgbClr val="1D8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13" name="Titel 1"/>
          <p:cNvSpPr>
            <a:spLocks noGrp="1"/>
          </p:cNvSpPr>
          <p:nvPr>
            <p:ph type="ctrTitle"/>
          </p:nvPr>
        </p:nvSpPr>
        <p:spPr>
          <a:xfrm>
            <a:off x="576001" y="2423848"/>
            <a:ext cx="11030400" cy="2386800"/>
          </a:xfrm>
        </p:spPr>
        <p:txBody>
          <a:bodyPr anchor="b" anchorCtr="0"/>
          <a:lstStyle>
            <a:lvl1pPr algn="l">
              <a:defRPr sz="6000" baseline="0">
                <a:solidFill>
                  <a:schemeClr val="bg1"/>
                </a:solidFill>
              </a:defRPr>
            </a:lvl1pPr>
          </a:lstStyle>
          <a:p>
            <a:r>
              <a:rPr lang="nl-NL" dirty="0" smtClean="0"/>
              <a:t>Titelstijl van model bewerken</a:t>
            </a:r>
            <a:endParaRPr lang="nl-NL" dirty="0"/>
          </a:p>
        </p:txBody>
      </p:sp>
      <p:sp>
        <p:nvSpPr>
          <p:cNvPr id="14" name="Ondertitel 2"/>
          <p:cNvSpPr>
            <a:spLocks noGrp="1"/>
          </p:cNvSpPr>
          <p:nvPr>
            <p:ph type="subTitle" idx="1"/>
          </p:nvPr>
        </p:nvSpPr>
        <p:spPr>
          <a:xfrm>
            <a:off x="575999" y="4938330"/>
            <a:ext cx="11041200" cy="1369868"/>
          </a:xfrm>
        </p:spPr>
        <p:txBody>
          <a:bodyPr/>
          <a:lstStyle>
            <a:lvl1pPr marL="0" indent="0" algn="l">
              <a:buNone/>
              <a:defRPr sz="24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smtClean="0"/>
              <a:t>Klik om de ondertitelstijl van het model te bewerken</a:t>
            </a:r>
            <a:endParaRPr lang="nl-NL" dirty="0"/>
          </a:p>
        </p:txBody>
      </p:sp>
      <p:pic>
        <p:nvPicPr>
          <p:cNvPr id="11" name="Afbeelding 10"/>
          <p:cNvPicPr>
            <a:picLocks noChangeAspect="1"/>
          </p:cNvPicPr>
          <p:nvPr userDrawn="1"/>
        </p:nvPicPr>
        <p:blipFill rotWithShape="1">
          <a:blip r:embed="rId2">
            <a:extLst>
              <a:ext uri="{28A0092B-C50C-407E-A947-70E740481C1C}">
                <a14:useLocalDpi xmlns:a14="http://schemas.microsoft.com/office/drawing/2010/main" val="0"/>
              </a:ext>
            </a:extLst>
          </a:blip>
          <a:srcRect l="138" t="37985" r="381" b="8605"/>
          <a:stretch/>
        </p:blipFill>
        <p:spPr>
          <a:xfrm>
            <a:off x="0" y="647998"/>
            <a:ext cx="12192000" cy="1440000"/>
          </a:xfrm>
          <a:prstGeom prst="rect">
            <a:avLst/>
          </a:prstGeom>
        </p:spPr>
      </p:pic>
      <p:pic>
        <p:nvPicPr>
          <p:cNvPr id="9" name="Afbeelding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0412" y="360000"/>
            <a:ext cx="3663797" cy="719999"/>
          </a:xfrm>
          <a:prstGeom prst="rect">
            <a:avLst/>
          </a:prstGeom>
        </p:spPr>
      </p:pic>
    </p:spTree>
    <p:extLst>
      <p:ext uri="{BB962C8B-B14F-4D97-AF65-F5344CB8AC3E}">
        <p14:creationId xmlns:p14="http://schemas.microsoft.com/office/powerpoint/2010/main" val="17610786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AB295C-999B-4654-8601-3733F932071B}" type="slidenum">
              <a:rPr lang="en-US" smtClean="0"/>
              <a:t>‹#›</a:t>
            </a:fld>
            <a:endParaRPr lang="en-US"/>
          </a:p>
        </p:txBody>
      </p:sp>
    </p:spTree>
    <p:extLst>
      <p:ext uri="{BB962C8B-B14F-4D97-AF65-F5344CB8AC3E}">
        <p14:creationId xmlns:p14="http://schemas.microsoft.com/office/powerpoint/2010/main" val="3711765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AB295C-999B-4654-8601-3733F932071B}" type="slidenum">
              <a:rPr lang="en-US" smtClean="0"/>
              <a:t>‹#›</a:t>
            </a:fld>
            <a:endParaRPr lang="en-US"/>
          </a:p>
        </p:txBody>
      </p:sp>
    </p:spTree>
    <p:extLst>
      <p:ext uri="{BB962C8B-B14F-4D97-AF65-F5344CB8AC3E}">
        <p14:creationId xmlns:p14="http://schemas.microsoft.com/office/powerpoint/2010/main" val="19598061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AB295C-999B-4654-8601-3733F932071B}" type="slidenum">
              <a:rPr lang="en-US" smtClean="0"/>
              <a:t>‹#›</a:t>
            </a:fld>
            <a:endParaRPr lang="en-US"/>
          </a:p>
        </p:txBody>
      </p:sp>
    </p:spTree>
    <p:extLst>
      <p:ext uri="{BB962C8B-B14F-4D97-AF65-F5344CB8AC3E}">
        <p14:creationId xmlns:p14="http://schemas.microsoft.com/office/powerpoint/2010/main" val="122096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AB295C-999B-4654-8601-3733F932071B}" type="slidenum">
              <a:rPr lang="en-US" smtClean="0"/>
              <a:t>‹#›</a:t>
            </a:fld>
            <a:endParaRPr lang="en-US"/>
          </a:p>
        </p:txBody>
      </p:sp>
    </p:spTree>
    <p:extLst>
      <p:ext uri="{BB962C8B-B14F-4D97-AF65-F5344CB8AC3E}">
        <p14:creationId xmlns:p14="http://schemas.microsoft.com/office/powerpoint/2010/main" val="1890488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AB295C-999B-4654-8601-3733F932071B}" type="slidenum">
              <a:rPr lang="en-US" smtClean="0"/>
              <a:t>‹#›</a:t>
            </a:fld>
            <a:endParaRPr lang="en-US"/>
          </a:p>
        </p:txBody>
      </p:sp>
    </p:spTree>
    <p:extLst>
      <p:ext uri="{BB962C8B-B14F-4D97-AF65-F5344CB8AC3E}">
        <p14:creationId xmlns:p14="http://schemas.microsoft.com/office/powerpoint/2010/main" val="36303594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B295C-999B-4654-8601-3733F932071B}" type="slidenum">
              <a:rPr lang="en-US" smtClean="0"/>
              <a:t>‹#›</a:t>
            </a:fld>
            <a:endParaRPr lang="en-US"/>
          </a:p>
        </p:txBody>
      </p:sp>
    </p:spTree>
    <p:extLst>
      <p:ext uri="{BB962C8B-B14F-4D97-AF65-F5344CB8AC3E}">
        <p14:creationId xmlns:p14="http://schemas.microsoft.com/office/powerpoint/2010/main" val="11690584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B295C-999B-4654-8601-3733F932071B}" type="slidenum">
              <a:rPr lang="en-US" smtClean="0"/>
              <a:t>‹#›</a:t>
            </a:fld>
            <a:endParaRPr lang="en-US"/>
          </a:p>
        </p:txBody>
      </p:sp>
    </p:spTree>
    <p:extLst>
      <p:ext uri="{BB962C8B-B14F-4D97-AF65-F5344CB8AC3E}">
        <p14:creationId xmlns:p14="http://schemas.microsoft.com/office/powerpoint/2010/main" val="1354283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Titelstijl van model bewerken</a:t>
            </a:r>
            <a:endParaRPr lang="nl-NL" dirty="0"/>
          </a:p>
        </p:txBody>
      </p:sp>
      <p:sp>
        <p:nvSpPr>
          <p:cNvPr id="3" name="Tijdelijke aanduiding voor inhoud 2"/>
          <p:cNvSpPr>
            <a:spLocks noGrp="1"/>
          </p:cNvSpPr>
          <p:nvPr>
            <p:ph idx="1"/>
          </p:nvPr>
        </p:nvSpPr>
        <p:spPr/>
        <p:txBody>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a:t>
            </a:fld>
            <a:endParaRPr lang="nl-NL" dirty="0"/>
          </a:p>
        </p:txBody>
      </p:sp>
    </p:spTree>
    <p:extLst>
      <p:ext uri="{BB962C8B-B14F-4D97-AF65-F5344CB8AC3E}">
        <p14:creationId xmlns:p14="http://schemas.microsoft.com/office/powerpoint/2010/main" val="1828810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en object">
    <p:spTree>
      <p:nvGrpSpPr>
        <p:cNvPr id="1" name=""/>
        <p:cNvGrpSpPr/>
        <p:nvPr/>
      </p:nvGrpSpPr>
      <p:grpSpPr>
        <a:xfrm>
          <a:off x="0" y="0"/>
          <a:ext cx="0" cy="0"/>
          <a:chOff x="0" y="0"/>
          <a:chExt cx="0" cy="0"/>
        </a:xfrm>
      </p:grpSpPr>
      <p:sp>
        <p:nvSpPr>
          <p:cNvPr id="7" name="Rechthoek 6"/>
          <p:cNvSpPr/>
          <p:nvPr userDrawn="1"/>
        </p:nvSpPr>
        <p:spPr>
          <a:xfrm>
            <a:off x="0" y="1"/>
            <a:ext cx="12193200" cy="6227180"/>
          </a:xfrm>
          <a:prstGeom prst="rect">
            <a:avLst/>
          </a:prstGeom>
          <a:solidFill>
            <a:srgbClr val="1D8DB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hasCustomPrompt="1"/>
          </p:nvPr>
        </p:nvSpPr>
        <p:spPr>
          <a:xfrm>
            <a:off x="576000" y="2613144"/>
            <a:ext cx="11041200" cy="1325563"/>
          </a:xfrm>
        </p:spPr>
        <p:txBody>
          <a:bodyPr>
            <a:noAutofit/>
          </a:bodyPr>
          <a:lstStyle>
            <a:lvl1pPr algn="ctr">
              <a:defRPr sz="8000" baseline="0">
                <a:solidFill>
                  <a:srgbClr val="1D8DB0"/>
                </a:solidFill>
              </a:defRPr>
            </a:lvl1pPr>
          </a:lstStyle>
          <a:p>
            <a:r>
              <a:rPr lang="nl-NL" dirty="0" smtClean="0"/>
              <a:t>THANK YOU</a:t>
            </a:r>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a:t>
            </a:fld>
            <a:endParaRPr lang="nl-NL"/>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6" name="Rechthoek 5"/>
          <p:cNvSpPr/>
          <p:nvPr userDrawn="1"/>
        </p:nvSpPr>
        <p:spPr>
          <a:xfrm>
            <a:off x="0" y="1"/>
            <a:ext cx="12193200" cy="6227180"/>
          </a:xfrm>
          <a:prstGeom prst="rect">
            <a:avLst/>
          </a:prstGeom>
          <a:solidFill>
            <a:srgbClr val="1D8DB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2" name="Titel 1"/>
          <p:cNvSpPr>
            <a:spLocks noGrp="1"/>
          </p:cNvSpPr>
          <p:nvPr>
            <p:ph type="ctrTitle"/>
          </p:nvPr>
        </p:nvSpPr>
        <p:spPr>
          <a:xfrm>
            <a:off x="575999" y="1068972"/>
            <a:ext cx="11041200" cy="2386800"/>
          </a:xfrm>
        </p:spPr>
        <p:txBody>
          <a:bodyPr anchor="b"/>
          <a:lstStyle>
            <a:lvl1pPr algn="l">
              <a:defRPr sz="6000" baseline="0">
                <a:solidFill>
                  <a:srgbClr val="1D8DB0"/>
                </a:solidFill>
              </a:defRPr>
            </a:lvl1pPr>
          </a:lstStyle>
          <a:p>
            <a:r>
              <a:rPr lang="nl-NL" dirty="0" smtClean="0"/>
              <a:t>Titelstijl van model bewerken</a:t>
            </a:r>
            <a:endParaRPr lang="nl-NL" dirty="0"/>
          </a:p>
        </p:txBody>
      </p:sp>
      <p:sp>
        <p:nvSpPr>
          <p:cNvPr id="23" name="Ondertitel 2"/>
          <p:cNvSpPr>
            <a:spLocks noGrp="1"/>
          </p:cNvSpPr>
          <p:nvPr>
            <p:ph type="subTitle" idx="1"/>
          </p:nvPr>
        </p:nvSpPr>
        <p:spPr>
          <a:xfrm>
            <a:off x="576001" y="3572521"/>
            <a:ext cx="11041200" cy="988941"/>
          </a:xfrm>
        </p:spPr>
        <p:txBody>
          <a:bodyPr/>
          <a:lstStyle>
            <a:lvl1pPr marL="0" indent="0" algn="l">
              <a:buNone/>
              <a:defRPr sz="2400" baseline="0">
                <a:solidFill>
                  <a:srgbClr val="005E7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smtClean="0"/>
              <a:t>Klik om de ondertitelstijl van het model te bewerken</a:t>
            </a:r>
            <a:endParaRPr lang="nl-NL" dirty="0"/>
          </a:p>
        </p:txBody>
      </p:sp>
      <p:sp>
        <p:nvSpPr>
          <p:cNvPr id="3" name="Tijdelijke aanduiding voor voettekst 2"/>
          <p:cNvSpPr>
            <a:spLocks noGrp="1"/>
          </p:cNvSpPr>
          <p:nvPr>
            <p:ph type="ftr" sz="quarter" idx="11"/>
          </p:nvPr>
        </p:nvSpPr>
        <p:spPr/>
        <p:txBody>
          <a:bodyPr/>
          <a:lstStyle/>
          <a:p>
            <a:endParaRPr lang="nl-NL" dirty="0"/>
          </a:p>
        </p:txBody>
      </p:sp>
      <p:sp>
        <p:nvSpPr>
          <p:cNvPr id="4" name="Tijdelijke aanduiding voor dianummer 3"/>
          <p:cNvSpPr>
            <a:spLocks noGrp="1"/>
          </p:cNvSpPr>
          <p:nvPr>
            <p:ph type="sldNum" sz="quarter" idx="12"/>
          </p:nvPr>
        </p:nvSpPr>
        <p:spPr/>
        <p:txBody>
          <a:bodyPr/>
          <a:lstStyle/>
          <a:p>
            <a:fld id="{85114D95-D6A6-084A-9D9C-617B45E258AD}" type="slidenum">
              <a:rPr lang="nl-NL" smtClean="0"/>
              <a:pPr/>
              <a:t>‹#›</a:t>
            </a:fld>
            <a:endParaRPr lang="nl-NL" dirty="0"/>
          </a:p>
        </p:txBody>
      </p:sp>
    </p:spTree>
    <p:extLst>
      <p:ext uri="{BB962C8B-B14F-4D97-AF65-F5344CB8AC3E}">
        <p14:creationId xmlns:p14="http://schemas.microsoft.com/office/powerpoint/2010/main" val="211110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4_Title Slide">
    <p:spTree>
      <p:nvGrpSpPr>
        <p:cNvPr id="1" name=""/>
        <p:cNvGrpSpPr/>
        <p:nvPr/>
      </p:nvGrpSpPr>
      <p:grpSpPr>
        <a:xfrm>
          <a:off x="0" y="0"/>
          <a:ext cx="0" cy="0"/>
          <a:chOff x="0" y="0"/>
          <a:chExt cx="0" cy="0"/>
        </a:xfrm>
      </p:grpSpPr>
      <p:sp>
        <p:nvSpPr>
          <p:cNvPr id="4" name="Picture Placeholder 3"/>
          <p:cNvSpPr>
            <a:spLocks noGrp="1"/>
          </p:cNvSpPr>
          <p:nvPr>
            <p:ph type="pic" sz="quarter" idx="16" hasCustomPrompt="1"/>
          </p:nvPr>
        </p:nvSpPr>
        <p:spPr>
          <a:xfrm>
            <a:off x="0" y="1"/>
            <a:ext cx="12192000" cy="3429000"/>
          </a:xfrm>
          <a:prstGeom prst="rect">
            <a:avLst/>
          </a:prstGeom>
          <a:pattFill prst="pct10">
            <a:fgClr>
              <a:schemeClr val="tx1"/>
            </a:fgClr>
            <a:bgClr>
              <a:schemeClr val="bg1"/>
            </a:bgClr>
          </a:pattFill>
        </p:spPr>
        <p:txBody>
          <a:bodyPr wrap="square" anchor="ctr">
            <a:noAutofit/>
          </a:bodyPr>
          <a:lstStyle>
            <a:lvl1pPr algn="ctr">
              <a:defRPr sz="1600" b="0" i="0">
                <a:latin typeface="Titillium" charset="0"/>
                <a:ea typeface="Titillium" charset="0"/>
                <a:cs typeface="Titillium" charset="0"/>
              </a:defRPr>
            </a:lvl1pPr>
          </a:lstStyle>
          <a:p>
            <a:r>
              <a:rPr lang="en-US"/>
              <a:t>Insert Image</a:t>
            </a:r>
          </a:p>
        </p:txBody>
      </p:sp>
    </p:spTree>
    <p:extLst>
      <p:ext uri="{BB962C8B-B14F-4D97-AF65-F5344CB8AC3E}">
        <p14:creationId xmlns:p14="http://schemas.microsoft.com/office/powerpoint/2010/main" val="310090867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1128">
          <p15:clr>
            <a:srgbClr val="FBAE40"/>
          </p15:clr>
        </p15:guide>
        <p15:guide id="4" pos="6552">
          <p15:clr>
            <a:srgbClr val="FBAE40"/>
          </p15:clr>
        </p15:guide>
        <p15:guide id="5" orient="horz" pos="480">
          <p15:clr>
            <a:srgbClr val="FBAE40"/>
          </p15:clr>
        </p15:guide>
        <p15:guide id="6" orient="horz"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B295C-999B-4654-8601-3733F932071B}" type="slidenum">
              <a:rPr lang="en-US" smtClean="0"/>
              <a:t>‹#›</a:t>
            </a:fld>
            <a:endParaRPr lang="en-US"/>
          </a:p>
        </p:txBody>
      </p:sp>
    </p:spTree>
    <p:extLst>
      <p:ext uri="{BB962C8B-B14F-4D97-AF65-F5344CB8AC3E}">
        <p14:creationId xmlns:p14="http://schemas.microsoft.com/office/powerpoint/2010/main" val="487710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B295C-999B-4654-8601-3733F932071B}" type="slidenum">
              <a:rPr lang="en-US" smtClean="0"/>
              <a:t>‹#›</a:t>
            </a:fld>
            <a:endParaRPr lang="en-US"/>
          </a:p>
        </p:txBody>
      </p:sp>
    </p:spTree>
    <p:extLst>
      <p:ext uri="{BB962C8B-B14F-4D97-AF65-F5344CB8AC3E}">
        <p14:creationId xmlns:p14="http://schemas.microsoft.com/office/powerpoint/2010/main" val="1750484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B295C-999B-4654-8601-3733F932071B}" type="slidenum">
              <a:rPr lang="en-US" smtClean="0"/>
              <a:t>‹#›</a:t>
            </a:fld>
            <a:endParaRPr lang="en-US"/>
          </a:p>
        </p:txBody>
      </p:sp>
    </p:spTree>
    <p:extLst>
      <p:ext uri="{BB962C8B-B14F-4D97-AF65-F5344CB8AC3E}">
        <p14:creationId xmlns:p14="http://schemas.microsoft.com/office/powerpoint/2010/main" val="2021551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AB295C-999B-4654-8601-3733F932071B}" type="slidenum">
              <a:rPr lang="en-US" smtClean="0"/>
              <a:t>‹#›</a:t>
            </a:fld>
            <a:endParaRPr lang="en-US"/>
          </a:p>
        </p:txBody>
      </p:sp>
    </p:spTree>
    <p:extLst>
      <p:ext uri="{BB962C8B-B14F-4D97-AF65-F5344CB8AC3E}">
        <p14:creationId xmlns:p14="http://schemas.microsoft.com/office/powerpoint/2010/main" val="42888941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Afbeelding 8"/>
          <p:cNvPicPr>
            <a:picLocks noChangeAspect="1"/>
          </p:cNvPicPr>
          <p:nvPr userDrawn="1"/>
        </p:nvPicPr>
        <p:blipFill rotWithShape="1">
          <a:blip r:embed="rId7">
            <a:extLst>
              <a:ext uri="{28A0092B-C50C-407E-A947-70E740481C1C}">
                <a14:useLocalDpi xmlns:a14="http://schemas.microsoft.com/office/drawing/2010/main" val="0"/>
              </a:ext>
            </a:extLst>
          </a:blip>
          <a:srcRect l="138" t="37987" r="381" b="37981"/>
          <a:stretch/>
        </p:blipFill>
        <p:spPr>
          <a:xfrm>
            <a:off x="0" y="6210000"/>
            <a:ext cx="12192000" cy="648000"/>
          </a:xfrm>
          <a:prstGeom prst="rect">
            <a:avLst/>
          </a:prstGeom>
        </p:spPr>
      </p:pic>
      <p:sp>
        <p:nvSpPr>
          <p:cNvPr id="2" name="Tijdelijke aanduiding voor titel 1"/>
          <p:cNvSpPr>
            <a:spLocks noGrp="1"/>
          </p:cNvSpPr>
          <p:nvPr>
            <p:ph type="title"/>
          </p:nvPr>
        </p:nvSpPr>
        <p:spPr>
          <a:xfrm>
            <a:off x="576000" y="576000"/>
            <a:ext cx="11041200" cy="1325563"/>
          </a:xfrm>
          <a:prstGeom prst="rect">
            <a:avLst/>
          </a:prstGeom>
        </p:spPr>
        <p:txBody>
          <a:bodyPr vert="horz" lIns="0" tIns="0" rIns="0" bIns="0" rtlCol="0" anchor="t" anchorCtr="0">
            <a:normAutofit/>
          </a:bodyPr>
          <a:lstStyle/>
          <a:p>
            <a:r>
              <a:rPr lang="nl-NL" dirty="0" smtClean="0"/>
              <a:t>Titelstijl van model bewerken</a:t>
            </a:r>
            <a:endParaRPr lang="nl-NL" dirty="0"/>
          </a:p>
        </p:txBody>
      </p:sp>
      <p:sp>
        <p:nvSpPr>
          <p:cNvPr id="3" name="Tijdelijke aanduiding voor tekst 2"/>
          <p:cNvSpPr>
            <a:spLocks noGrp="1"/>
          </p:cNvSpPr>
          <p:nvPr>
            <p:ph type="body" idx="1"/>
          </p:nvPr>
        </p:nvSpPr>
        <p:spPr>
          <a:xfrm>
            <a:off x="576000" y="2045563"/>
            <a:ext cx="11041200" cy="3938548"/>
          </a:xfrm>
          <a:prstGeom prst="rect">
            <a:avLst/>
          </a:prstGeom>
        </p:spPr>
        <p:txBody>
          <a:bodyPr vert="horz" lIns="0" tIns="0" rIns="0" bIns="0" rtlCol="0">
            <a:normAutofit/>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5" name="Tijdelijke aanduiding voor voettekst 4"/>
          <p:cNvSpPr>
            <a:spLocks noGrp="1"/>
          </p:cNvSpPr>
          <p:nvPr>
            <p:ph type="ftr" sz="quarter" idx="3"/>
          </p:nvPr>
        </p:nvSpPr>
        <p:spPr>
          <a:xfrm>
            <a:off x="2465408" y="6209998"/>
            <a:ext cx="7268903" cy="648002"/>
          </a:xfrm>
          <a:prstGeom prst="rect">
            <a:avLst/>
          </a:prstGeom>
        </p:spPr>
        <p:txBody>
          <a:bodyPr vert="horz" lIns="0" tIns="0" rIns="180000" bIns="0" rtlCol="0" anchor="ctr"/>
          <a:lstStyle>
            <a:lvl1pPr algn="ctr">
              <a:defRPr sz="1200" baseline="0">
                <a:solidFill>
                  <a:schemeClr val="bg1"/>
                </a:solidFill>
                <a:latin typeface="Arial" charset="0"/>
              </a:defRPr>
            </a:lvl1pPr>
          </a:lstStyle>
          <a:p>
            <a:endParaRPr lang="nl-NL" dirty="0"/>
          </a:p>
        </p:txBody>
      </p:sp>
      <p:sp>
        <p:nvSpPr>
          <p:cNvPr id="6" name="Tijdelijke aanduiding voor dianummer 5"/>
          <p:cNvSpPr>
            <a:spLocks noGrp="1"/>
          </p:cNvSpPr>
          <p:nvPr>
            <p:ph type="sldNum" sz="quarter" idx="4"/>
          </p:nvPr>
        </p:nvSpPr>
        <p:spPr>
          <a:xfrm>
            <a:off x="576000" y="6218376"/>
            <a:ext cx="648000" cy="648002"/>
          </a:xfrm>
          <a:prstGeom prst="rect">
            <a:avLst/>
          </a:prstGeom>
        </p:spPr>
        <p:txBody>
          <a:bodyPr vert="horz" lIns="0" tIns="0" rIns="0" bIns="0" rtlCol="0" anchor="ctr"/>
          <a:lstStyle>
            <a:lvl1pPr algn="l">
              <a:defRPr sz="1200" baseline="0">
                <a:solidFill>
                  <a:schemeClr val="bg1"/>
                </a:solidFill>
                <a:latin typeface="Arial" charset="0"/>
              </a:defRPr>
            </a:lvl1pPr>
          </a:lstStyle>
          <a:p>
            <a:fld id="{85114D95-D6A6-084A-9D9C-617B45E258AD}" type="slidenum">
              <a:rPr lang="nl-NL" smtClean="0"/>
              <a:pPr/>
              <a:t>‹#›</a:t>
            </a:fld>
            <a:endParaRPr lang="nl-NL" dirty="0"/>
          </a:p>
        </p:txBody>
      </p:sp>
      <p:pic>
        <p:nvPicPr>
          <p:cNvPr id="11" name="Afbeelding 10"/>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179614" y="6358188"/>
            <a:ext cx="1831898" cy="360000"/>
          </a:xfrm>
          <a:prstGeom prst="rect">
            <a:avLst/>
          </a:prstGeom>
        </p:spPr>
      </p:pic>
    </p:spTree>
    <p:extLst>
      <p:ext uri="{BB962C8B-B14F-4D97-AF65-F5344CB8AC3E}">
        <p14:creationId xmlns:p14="http://schemas.microsoft.com/office/powerpoint/2010/main" val="64885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2" r:id="rId4"/>
    <p:sldLayoutId id="2147483660" r:id="rId5"/>
  </p:sldLayoutIdLst>
  <p:hf hdr="0" ftr="0" dt="0"/>
  <p:txStyles>
    <p:titleStyle>
      <a:lvl1pPr algn="l" defTabSz="914400" rtl="0" eaLnBrk="1" latinLnBrk="0" hangingPunct="1">
        <a:lnSpc>
          <a:spcPct val="90000"/>
        </a:lnSpc>
        <a:spcBef>
          <a:spcPct val="0"/>
        </a:spcBef>
        <a:buNone/>
        <a:defRPr sz="4400" kern="1200" baseline="0">
          <a:solidFill>
            <a:srgbClr val="52BDEC"/>
          </a:solidFill>
          <a:latin typeface="Arial" charset="0"/>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baseline="0">
          <a:solidFill>
            <a:srgbClr val="005E77"/>
          </a:solidFill>
          <a:latin typeface="Arial" charset="0"/>
          <a:ea typeface="+mn-ea"/>
          <a:cs typeface="+mn-cs"/>
        </a:defRPr>
      </a:lvl1pPr>
      <a:lvl2pPr marL="685800" indent="-228600" algn="l" defTabSz="914400" rtl="0" eaLnBrk="1" latinLnBrk="0" hangingPunct="1">
        <a:lnSpc>
          <a:spcPct val="90000"/>
        </a:lnSpc>
        <a:spcBef>
          <a:spcPts val="500"/>
        </a:spcBef>
        <a:buFont typeface="Arial"/>
        <a:buChar char="•"/>
        <a:defRPr sz="2400" kern="1200" baseline="0">
          <a:solidFill>
            <a:srgbClr val="005E77"/>
          </a:solidFill>
          <a:latin typeface="Arial" charset="0"/>
          <a:ea typeface="+mn-ea"/>
          <a:cs typeface="+mn-cs"/>
        </a:defRPr>
      </a:lvl2pPr>
      <a:lvl3pPr marL="1143000" indent="-228600" algn="l" defTabSz="914400" rtl="0" eaLnBrk="1" latinLnBrk="0" hangingPunct="1">
        <a:lnSpc>
          <a:spcPct val="90000"/>
        </a:lnSpc>
        <a:spcBef>
          <a:spcPts val="500"/>
        </a:spcBef>
        <a:buFont typeface="Arial"/>
        <a:buChar char="•"/>
        <a:defRPr sz="2000" kern="1200" baseline="0">
          <a:solidFill>
            <a:srgbClr val="005E77"/>
          </a:solidFill>
          <a:latin typeface="Arial" charset="0"/>
          <a:ea typeface="+mn-ea"/>
          <a:cs typeface="+mn-cs"/>
        </a:defRPr>
      </a:lvl3pPr>
      <a:lvl4pPr marL="16002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4pPr>
      <a:lvl5pPr marL="20574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AB295C-999B-4654-8601-3733F932071B}" type="slidenum">
              <a:rPr lang="en-US" smtClean="0"/>
              <a:t>‹#›</a:t>
            </a:fld>
            <a:endParaRPr lang="en-US"/>
          </a:p>
        </p:txBody>
      </p:sp>
    </p:spTree>
    <p:extLst>
      <p:ext uri="{BB962C8B-B14F-4D97-AF65-F5344CB8AC3E}">
        <p14:creationId xmlns:p14="http://schemas.microsoft.com/office/powerpoint/2010/main" val="210487852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9.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www.doaj.org/"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s://www.medrxiv.org/"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565199" y="2969624"/>
            <a:ext cx="11030400" cy="1402079"/>
          </a:xfrm>
        </p:spPr>
        <p:txBody>
          <a:bodyPr>
            <a:normAutofit/>
          </a:bodyPr>
          <a:lstStyle/>
          <a:p>
            <a:r>
              <a:rPr lang="en-US" sz="4400" dirty="0" smtClean="0"/>
              <a:t>Scholarly Publishing and Open Access</a:t>
            </a:r>
            <a:endParaRPr lang="nl-NL" sz="4400" dirty="0"/>
          </a:p>
        </p:txBody>
      </p:sp>
      <p:sp>
        <p:nvSpPr>
          <p:cNvPr id="3" name="Ondertitel 2"/>
          <p:cNvSpPr>
            <a:spLocks noGrp="1"/>
          </p:cNvSpPr>
          <p:nvPr>
            <p:ph type="subTitle" idx="1"/>
          </p:nvPr>
        </p:nvSpPr>
        <p:spPr>
          <a:xfrm>
            <a:off x="626159" y="4746742"/>
            <a:ext cx="11041200" cy="434858"/>
          </a:xfrm>
        </p:spPr>
        <p:txBody>
          <a:bodyPr>
            <a:normAutofit/>
          </a:bodyPr>
          <a:lstStyle/>
          <a:p>
            <a:r>
              <a:rPr lang="nl-NL" dirty="0" err="1" smtClean="0"/>
              <a:t>Demmy</a:t>
            </a:r>
            <a:r>
              <a:rPr lang="nl-NL" dirty="0" smtClean="0"/>
              <a:t> Verbeke</a:t>
            </a:r>
            <a:endParaRPr lang="nl-NL" dirty="0"/>
          </a:p>
        </p:txBody>
      </p:sp>
    </p:spTree>
    <p:extLst>
      <p:ext uri="{BB962C8B-B14F-4D97-AF65-F5344CB8AC3E}">
        <p14:creationId xmlns:p14="http://schemas.microsoft.com/office/powerpoint/2010/main" val="2396261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C63A16-C151-45E1-8C9B-B51E81E9BF3E}"/>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60000"/>
                    </a14:imgEffect>
                  </a14:imgLayer>
                </a14:imgProps>
              </a:ext>
            </a:extLst>
          </a:blip>
          <a:stretch>
            <a:fillRect/>
          </a:stretch>
        </p:blipFill>
        <p:spPr>
          <a:xfrm>
            <a:off x="576000" y="398829"/>
            <a:ext cx="5710989" cy="5710989"/>
          </a:xfrm>
          <a:prstGeom prst="rect">
            <a:avLst/>
          </a:prstGeom>
          <a:effectLst>
            <a:glow>
              <a:schemeClr val="accent1">
                <a:alpha val="40000"/>
              </a:schemeClr>
            </a:glow>
            <a:softEdge rad="152400"/>
          </a:effectLst>
        </p:spPr>
      </p:pic>
      <p:sp>
        <p:nvSpPr>
          <p:cNvPr id="2" name="Slide Number Placeholder 1"/>
          <p:cNvSpPr>
            <a:spLocks noGrp="1"/>
          </p:cNvSpPr>
          <p:nvPr>
            <p:ph type="sldNum" sz="quarter" idx="12"/>
          </p:nvPr>
        </p:nvSpPr>
        <p:spPr/>
        <p:txBody>
          <a:bodyPr/>
          <a:lstStyle/>
          <a:p>
            <a:fld id="{85114D95-D6A6-084A-9D9C-617B45E258AD}" type="slidenum">
              <a:rPr lang="nl-NL" smtClean="0"/>
              <a:t>10</a:t>
            </a:fld>
            <a:endParaRPr lang="nl-NL" dirty="0"/>
          </a:p>
        </p:txBody>
      </p:sp>
      <p:sp>
        <p:nvSpPr>
          <p:cNvPr id="6" name="TextBox 5"/>
          <p:cNvSpPr txBox="1"/>
          <p:nvPr/>
        </p:nvSpPr>
        <p:spPr>
          <a:xfrm>
            <a:off x="900000" y="6326933"/>
            <a:ext cx="9218690" cy="430887"/>
          </a:xfrm>
          <a:prstGeom prst="rect">
            <a:avLst/>
          </a:prstGeom>
          <a:noFill/>
        </p:spPr>
        <p:txBody>
          <a:bodyPr wrap="square" rtlCol="0">
            <a:spAutoFit/>
          </a:bodyPr>
          <a:lstStyle/>
          <a:p>
            <a:r>
              <a:rPr lang="en-US" sz="1100" dirty="0">
                <a:solidFill>
                  <a:schemeClr val="bg1"/>
                </a:solidFill>
                <a:latin typeface="Arial" panose="020B0604020202020204" pitchFamily="34" charset="0"/>
                <a:cs typeface="Arial" panose="020B0604020202020204" pitchFamily="34" charset="0"/>
              </a:rPr>
              <a:t>L. </a:t>
            </a:r>
            <a:r>
              <a:rPr lang="en-US" sz="1100" dirty="0" smtClean="0">
                <a:solidFill>
                  <a:schemeClr val="bg1"/>
                </a:solidFill>
                <a:latin typeface="Arial" panose="020B0604020202020204" pitchFamily="34" charset="0"/>
                <a:cs typeface="Arial" panose="020B0604020202020204" pitchFamily="34" charset="0"/>
              </a:rPr>
              <a:t>Matthias (2018), </a:t>
            </a:r>
            <a:r>
              <a:rPr lang="en-US" sz="1100" dirty="0">
                <a:solidFill>
                  <a:schemeClr val="bg1"/>
                </a:solidFill>
                <a:latin typeface="Arial" panose="020B0604020202020204" pitchFamily="34" charset="0"/>
                <a:cs typeface="Arial" panose="020B0604020202020204" pitchFamily="34" charset="0"/>
              </a:rPr>
              <a:t>‘Digital Future: We are already there but keep living in the past’, https://figshare.com/articles/Digital_Future_We_are_already_there_but_keep_living_in_the_past/7315586/1</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0229" y="844062"/>
            <a:ext cx="5056451" cy="4620418"/>
          </a:xfrm>
          <a:prstGeom prst="rect">
            <a:avLst/>
          </a:prstGeom>
        </p:spPr>
      </p:pic>
    </p:spTree>
    <p:extLst>
      <p:ext uri="{BB962C8B-B14F-4D97-AF65-F5344CB8AC3E}">
        <p14:creationId xmlns:p14="http://schemas.microsoft.com/office/powerpoint/2010/main" val="19195640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nl-NL" dirty="0"/>
              <a:t>M</a:t>
            </a:r>
            <a:r>
              <a:rPr lang="nl-NL" dirty="0" smtClean="0"/>
              <a:t>ajor </a:t>
            </a:r>
            <a:r>
              <a:rPr lang="nl-NL" dirty="0" err="1" smtClean="0"/>
              <a:t>challenge</a:t>
            </a:r>
            <a:r>
              <a:rPr lang="nl-NL" dirty="0" smtClean="0"/>
              <a:t>*: prestige</a:t>
            </a:r>
            <a:endParaRPr lang="nl-NL" dirty="0"/>
          </a:p>
        </p:txBody>
      </p:sp>
      <p:sp>
        <p:nvSpPr>
          <p:cNvPr id="4" name="Tijdelijke aanduiding voor datum 3"/>
          <p:cNvSpPr txBox="1">
            <a:spLocks/>
          </p:cNvSpPr>
          <p:nvPr/>
        </p:nvSpPr>
        <p:spPr>
          <a:xfrm>
            <a:off x="576000" y="6209998"/>
            <a:ext cx="812962" cy="648002"/>
          </a:xfrm>
          <a:prstGeom prst="rect">
            <a:avLst/>
          </a:prstGeom>
        </p:spPr>
        <p:txBody>
          <a:bodyPr vert="horz" lIns="0" tIns="0" rIns="0" bIns="0" rtlCol="0" anchor="ctr"/>
          <a:lstStyle>
            <a:defPPr>
              <a:defRPr lang="nl-NL"/>
            </a:defPPr>
            <a:lvl1pPr marL="0" algn="l" defTabSz="914400" rtl="0" eaLnBrk="1" latinLnBrk="0" hangingPunct="1">
              <a:defRPr sz="1200" kern="1200" baseline="0">
                <a:solidFill>
                  <a:schemeClr val="bg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NL" dirty="0"/>
          </a:p>
        </p:txBody>
      </p:sp>
      <p:sp>
        <p:nvSpPr>
          <p:cNvPr id="5" name="Tijdelijke aanduiding voor voettekst 4"/>
          <p:cNvSpPr txBox="1">
            <a:spLocks/>
          </p:cNvSpPr>
          <p:nvPr/>
        </p:nvSpPr>
        <p:spPr>
          <a:xfrm>
            <a:off x="6748041" y="6209998"/>
            <a:ext cx="3411159" cy="648002"/>
          </a:xfrm>
          <a:prstGeom prst="rect">
            <a:avLst/>
          </a:prstGeom>
        </p:spPr>
        <p:txBody>
          <a:bodyPr vert="horz" lIns="0" tIns="0" rIns="180000" bIns="0" rtlCol="0" anchor="ctr"/>
          <a:lstStyle>
            <a:defPPr>
              <a:defRPr lang="nl-NL"/>
            </a:defPPr>
            <a:lvl1pPr marL="0" algn="r" defTabSz="914400" rtl="0" eaLnBrk="1" latinLnBrk="0" hangingPunct="1">
              <a:defRPr sz="1200" kern="1200" baseline="0">
                <a:solidFill>
                  <a:schemeClr val="bg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NL" dirty="0"/>
          </a:p>
        </p:txBody>
      </p:sp>
      <p:sp>
        <p:nvSpPr>
          <p:cNvPr id="9" name="Tijdelijke aanduiding voor dianummer 8"/>
          <p:cNvSpPr>
            <a:spLocks noGrp="1"/>
          </p:cNvSpPr>
          <p:nvPr>
            <p:ph type="sldNum" sz="quarter" idx="12"/>
          </p:nvPr>
        </p:nvSpPr>
        <p:spPr/>
        <p:txBody>
          <a:bodyPr/>
          <a:lstStyle/>
          <a:p>
            <a:fld id="{85114D95-D6A6-084A-9D9C-617B45E258AD}" type="slidenum">
              <a:rPr lang="nl-NL" smtClean="0"/>
              <a:pPr/>
              <a:t>11</a:t>
            </a:fld>
            <a:endParaRPr lang="nl-NL" dirty="0"/>
          </a:p>
        </p:txBody>
      </p:sp>
      <p:sp>
        <p:nvSpPr>
          <p:cNvPr id="6" name="Titel 1"/>
          <p:cNvSpPr txBox="1">
            <a:spLocks/>
          </p:cNvSpPr>
          <p:nvPr/>
        </p:nvSpPr>
        <p:spPr>
          <a:xfrm>
            <a:off x="576000" y="3030075"/>
            <a:ext cx="11041200" cy="2386800"/>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6000" kern="1200" baseline="0">
                <a:solidFill>
                  <a:srgbClr val="1D8DB0"/>
                </a:solidFill>
                <a:latin typeface="Arial" charset="0"/>
                <a:ea typeface="+mj-ea"/>
                <a:cs typeface="+mj-cs"/>
              </a:defRPr>
            </a:lvl1pPr>
          </a:lstStyle>
          <a:p>
            <a:r>
              <a:rPr lang="nl-NL" sz="2000" dirty="0" smtClean="0"/>
              <a:t>*</a:t>
            </a:r>
            <a:r>
              <a:rPr lang="nl-NL" sz="2000" dirty="0" err="1" smtClean="0"/>
              <a:t>actually</a:t>
            </a:r>
            <a:r>
              <a:rPr lang="nl-NL" sz="2000" dirty="0" smtClean="0"/>
              <a:t>: </a:t>
            </a:r>
            <a:r>
              <a:rPr lang="nl-NL" sz="2000" dirty="0" err="1" smtClean="0"/>
              <a:t>there</a:t>
            </a:r>
            <a:r>
              <a:rPr lang="nl-NL" sz="2000" dirty="0" smtClean="0"/>
              <a:t> are </a:t>
            </a:r>
            <a:r>
              <a:rPr lang="nl-NL" sz="2000" dirty="0" err="1" smtClean="0"/>
              <a:t>two</a:t>
            </a:r>
            <a:r>
              <a:rPr lang="nl-NL" sz="2000" dirty="0" smtClean="0"/>
              <a:t>, </a:t>
            </a:r>
            <a:r>
              <a:rPr lang="nl-NL" sz="2000" dirty="0" err="1" smtClean="0"/>
              <a:t>namely</a:t>
            </a:r>
            <a:r>
              <a:rPr lang="nl-NL" sz="2000" dirty="0" smtClean="0"/>
              <a:t> prestige </a:t>
            </a:r>
            <a:r>
              <a:rPr lang="nl-NL" sz="2000" dirty="0" err="1" smtClean="0"/>
              <a:t>and</a:t>
            </a:r>
            <a:r>
              <a:rPr lang="nl-NL" sz="2000" dirty="0" smtClean="0"/>
              <a:t> copyright</a:t>
            </a:r>
            <a:endParaRPr lang="nl-NL" sz="2000" dirty="0"/>
          </a:p>
        </p:txBody>
      </p:sp>
    </p:spTree>
    <p:extLst>
      <p:ext uri="{BB962C8B-B14F-4D97-AF65-F5344CB8AC3E}">
        <p14:creationId xmlns:p14="http://schemas.microsoft.com/office/powerpoint/2010/main" val="7768433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706629" y="1863255"/>
            <a:ext cx="10648008" cy="4065272"/>
          </a:xfrm>
        </p:spPr>
        <p:txBody>
          <a:bodyPr>
            <a:normAutofit fontScale="92500" lnSpcReduction="20000"/>
          </a:bodyPr>
          <a:lstStyle/>
          <a:p>
            <a:pPr marL="0" indent="0">
              <a:buNone/>
            </a:pPr>
            <a:r>
              <a:rPr lang="nl-NL" sz="2600" dirty="0" err="1" smtClean="0"/>
              <a:t>researchers</a:t>
            </a:r>
            <a:r>
              <a:rPr lang="nl-NL" sz="2600" dirty="0" smtClean="0"/>
              <a:t> </a:t>
            </a:r>
            <a:r>
              <a:rPr lang="nl-NL" sz="2600" dirty="0" err="1" smtClean="0"/>
              <a:t>typically</a:t>
            </a:r>
            <a:r>
              <a:rPr lang="nl-NL" sz="2600" dirty="0" smtClean="0"/>
              <a:t> </a:t>
            </a:r>
            <a:r>
              <a:rPr lang="nl-NL" sz="2600" dirty="0" err="1" smtClean="0"/>
              <a:t>publish</a:t>
            </a:r>
            <a:r>
              <a:rPr lang="nl-NL" sz="2600" dirty="0" smtClean="0"/>
              <a:t> for prestige (</a:t>
            </a:r>
            <a:r>
              <a:rPr lang="nl-NL" sz="2600" dirty="0" err="1" smtClean="0"/>
              <a:t>establish</a:t>
            </a:r>
            <a:r>
              <a:rPr lang="nl-NL" sz="2600" dirty="0" smtClean="0"/>
              <a:t> </a:t>
            </a:r>
            <a:r>
              <a:rPr lang="nl-NL" sz="2600" dirty="0" err="1" smtClean="0"/>
              <a:t>reputation</a:t>
            </a:r>
            <a:r>
              <a:rPr lang="nl-NL" sz="2600" dirty="0" smtClean="0"/>
              <a:t>, advance </a:t>
            </a:r>
            <a:r>
              <a:rPr lang="nl-NL" sz="2600" dirty="0" err="1" smtClean="0"/>
              <a:t>their</a:t>
            </a:r>
            <a:r>
              <a:rPr lang="nl-NL" sz="2600" dirty="0" smtClean="0"/>
              <a:t> </a:t>
            </a:r>
            <a:r>
              <a:rPr lang="nl-NL" sz="2600" dirty="0" err="1" smtClean="0"/>
              <a:t>careers</a:t>
            </a:r>
            <a:r>
              <a:rPr lang="nl-NL" sz="2600" dirty="0" smtClean="0"/>
              <a:t>), </a:t>
            </a:r>
            <a:r>
              <a:rPr lang="nl-NL" sz="2600" dirty="0" err="1" smtClean="0"/>
              <a:t>not</a:t>
            </a:r>
            <a:r>
              <a:rPr lang="nl-NL" sz="2600" dirty="0" smtClean="0"/>
              <a:t> for direct </a:t>
            </a:r>
            <a:r>
              <a:rPr lang="nl-NL" sz="2600" dirty="0" err="1" smtClean="0"/>
              <a:t>income</a:t>
            </a:r>
            <a:r>
              <a:rPr lang="nl-NL" sz="2600" dirty="0" smtClean="0"/>
              <a:t> </a:t>
            </a:r>
            <a:r>
              <a:rPr lang="nl-NL" sz="2600" dirty="0" err="1" smtClean="0"/>
              <a:t>from</a:t>
            </a:r>
            <a:r>
              <a:rPr lang="nl-NL" sz="2600" dirty="0" smtClean="0"/>
              <a:t> </a:t>
            </a:r>
            <a:r>
              <a:rPr lang="nl-NL" sz="2600" dirty="0" err="1" smtClean="0"/>
              <a:t>their</a:t>
            </a:r>
            <a:r>
              <a:rPr lang="nl-NL" sz="2600" dirty="0" smtClean="0"/>
              <a:t> </a:t>
            </a:r>
            <a:r>
              <a:rPr lang="nl-NL" sz="2600" dirty="0" err="1" smtClean="0"/>
              <a:t>publications</a:t>
            </a:r>
            <a:endParaRPr lang="nl-NL" sz="2600" dirty="0" smtClean="0"/>
          </a:p>
          <a:p>
            <a:pPr marL="0" indent="0">
              <a:buNone/>
            </a:pPr>
            <a:r>
              <a:rPr lang="nl-NL" sz="2600" dirty="0" smtClean="0"/>
              <a:t>prestige in </a:t>
            </a:r>
            <a:r>
              <a:rPr lang="nl-NL" sz="2600" dirty="0" err="1" smtClean="0"/>
              <a:t>scholarly</a:t>
            </a:r>
            <a:r>
              <a:rPr lang="nl-NL" sz="2600" dirty="0" smtClean="0"/>
              <a:t> </a:t>
            </a:r>
            <a:r>
              <a:rPr lang="nl-NL" sz="2600" dirty="0" err="1" smtClean="0"/>
              <a:t>publishing</a:t>
            </a:r>
            <a:r>
              <a:rPr lang="nl-NL" sz="2600" dirty="0" smtClean="0"/>
              <a:t> is </a:t>
            </a:r>
            <a:r>
              <a:rPr lang="nl-NL" sz="2600" dirty="0" err="1" smtClean="0"/>
              <a:t>currently</a:t>
            </a:r>
            <a:r>
              <a:rPr lang="nl-NL" sz="2600" dirty="0" smtClean="0"/>
              <a:t> </a:t>
            </a:r>
            <a:r>
              <a:rPr lang="nl-NL" sz="2600" dirty="0" err="1" smtClean="0"/>
              <a:t>connected</a:t>
            </a:r>
            <a:r>
              <a:rPr lang="nl-NL" sz="2600" dirty="0" smtClean="0"/>
              <a:t> </a:t>
            </a:r>
            <a:r>
              <a:rPr lang="nl-NL" sz="2600" dirty="0" err="1" smtClean="0"/>
              <a:t>with</a:t>
            </a:r>
            <a:r>
              <a:rPr lang="nl-NL" sz="2600" dirty="0" smtClean="0"/>
              <a:t> high profile </a:t>
            </a:r>
            <a:r>
              <a:rPr lang="nl-NL" sz="2600" dirty="0" err="1" smtClean="0"/>
              <a:t>legacy</a:t>
            </a:r>
            <a:r>
              <a:rPr lang="nl-NL" sz="2600" dirty="0" smtClean="0"/>
              <a:t> </a:t>
            </a:r>
            <a:r>
              <a:rPr lang="nl-NL" sz="2600" dirty="0" err="1" smtClean="0"/>
              <a:t>publishers</a:t>
            </a:r>
            <a:r>
              <a:rPr lang="nl-NL" sz="2600" dirty="0" smtClean="0"/>
              <a:t> </a:t>
            </a:r>
            <a:r>
              <a:rPr lang="nl-NL" sz="2600" dirty="0" err="1" smtClean="0"/>
              <a:t>and</a:t>
            </a:r>
            <a:r>
              <a:rPr lang="nl-NL" sz="2600" dirty="0" smtClean="0"/>
              <a:t> </a:t>
            </a:r>
            <a:r>
              <a:rPr lang="nl-NL" sz="2600" dirty="0" err="1" smtClean="0"/>
              <a:t>journals</a:t>
            </a:r>
            <a:r>
              <a:rPr lang="nl-NL" sz="2600" dirty="0" smtClean="0"/>
              <a:t> </a:t>
            </a:r>
            <a:r>
              <a:rPr lang="nl-NL" sz="2600" dirty="0" err="1" smtClean="0"/>
              <a:t>with</a:t>
            </a:r>
            <a:r>
              <a:rPr lang="nl-NL" sz="2600" dirty="0" smtClean="0"/>
              <a:t> a high impact factor</a:t>
            </a:r>
          </a:p>
          <a:p>
            <a:pPr marL="0" indent="0">
              <a:buNone/>
            </a:pPr>
            <a:endParaRPr lang="nl-NL" sz="2600" dirty="0" smtClean="0"/>
          </a:p>
          <a:p>
            <a:pPr lvl="1">
              <a:buFont typeface="Symbol" panose="05050102010706020507" pitchFamily="18" charset="2"/>
              <a:buChar char="Þ"/>
            </a:pPr>
            <a:r>
              <a:rPr lang="nl-NL" sz="2800" dirty="0" smtClean="0"/>
              <a:t> </a:t>
            </a:r>
            <a:r>
              <a:rPr lang="nl-NL" sz="2800" dirty="0" err="1" smtClean="0"/>
              <a:t>scholars</a:t>
            </a:r>
            <a:r>
              <a:rPr lang="nl-NL" sz="2800" dirty="0" smtClean="0"/>
              <a:t> </a:t>
            </a:r>
            <a:r>
              <a:rPr lang="nl-NL" sz="2800" dirty="0" err="1" smtClean="0"/>
              <a:t>typically</a:t>
            </a:r>
            <a:r>
              <a:rPr lang="nl-NL" sz="2800" dirty="0" smtClean="0"/>
              <a:t> </a:t>
            </a:r>
            <a:r>
              <a:rPr lang="nl-NL" sz="2800" dirty="0" err="1" smtClean="0"/>
              <a:t>only</a:t>
            </a:r>
            <a:r>
              <a:rPr lang="nl-NL" sz="2800" dirty="0" smtClean="0"/>
              <a:t> </a:t>
            </a:r>
            <a:r>
              <a:rPr lang="nl-NL" sz="2800" dirty="0" err="1" smtClean="0"/>
              <a:t>pay</a:t>
            </a:r>
            <a:r>
              <a:rPr lang="nl-NL" sz="2800" dirty="0" smtClean="0"/>
              <a:t> attention </a:t>
            </a:r>
            <a:r>
              <a:rPr lang="nl-NL" sz="2800" dirty="0" err="1" smtClean="0"/>
              <a:t>to</a:t>
            </a:r>
            <a:r>
              <a:rPr lang="nl-NL" sz="2800" dirty="0" smtClean="0"/>
              <a:t> </a:t>
            </a:r>
            <a:r>
              <a:rPr lang="nl-NL" sz="2800" dirty="0" err="1" smtClean="0"/>
              <a:t>the</a:t>
            </a:r>
            <a:r>
              <a:rPr lang="nl-NL" sz="2800" dirty="0" smtClean="0"/>
              <a:t> prestige of </a:t>
            </a:r>
            <a:r>
              <a:rPr lang="nl-NL" sz="2800" dirty="0" err="1" smtClean="0"/>
              <a:t>the</a:t>
            </a:r>
            <a:r>
              <a:rPr lang="nl-NL" sz="2800" dirty="0" smtClean="0"/>
              <a:t> </a:t>
            </a:r>
            <a:r>
              <a:rPr lang="nl-NL" sz="2800" dirty="0" err="1" smtClean="0"/>
              <a:t>publication</a:t>
            </a:r>
            <a:r>
              <a:rPr lang="nl-NL" sz="2800" dirty="0" smtClean="0"/>
              <a:t> </a:t>
            </a:r>
            <a:r>
              <a:rPr lang="nl-NL" sz="2800" dirty="0" err="1" smtClean="0"/>
              <a:t>and</a:t>
            </a:r>
            <a:r>
              <a:rPr lang="nl-NL" sz="2800" dirty="0" smtClean="0"/>
              <a:t> </a:t>
            </a:r>
            <a:r>
              <a:rPr lang="nl-NL" sz="2800" dirty="0" err="1" smtClean="0"/>
              <a:t>not</a:t>
            </a:r>
            <a:r>
              <a:rPr lang="nl-NL" sz="2800" dirty="0" smtClean="0"/>
              <a:t> </a:t>
            </a:r>
            <a:r>
              <a:rPr lang="nl-NL" sz="2800" dirty="0" err="1" smtClean="0"/>
              <a:t>to</a:t>
            </a:r>
            <a:r>
              <a:rPr lang="nl-NL" sz="2800" dirty="0" smtClean="0"/>
              <a:t> </a:t>
            </a:r>
            <a:r>
              <a:rPr lang="nl-NL" sz="2800" dirty="0" err="1" smtClean="0"/>
              <a:t>the</a:t>
            </a:r>
            <a:r>
              <a:rPr lang="nl-NL" sz="2800" dirty="0" smtClean="0"/>
              <a:t> </a:t>
            </a:r>
            <a:r>
              <a:rPr lang="nl-NL" sz="2800" dirty="0" err="1" smtClean="0"/>
              <a:t>cost</a:t>
            </a:r>
            <a:r>
              <a:rPr lang="nl-NL" sz="2800" dirty="0" smtClean="0"/>
              <a:t> of </a:t>
            </a:r>
            <a:r>
              <a:rPr lang="nl-NL" sz="2800" dirty="0" err="1" smtClean="0"/>
              <a:t>publishing</a:t>
            </a:r>
            <a:r>
              <a:rPr lang="nl-NL" sz="2800" dirty="0" smtClean="0"/>
              <a:t> or reading</a:t>
            </a:r>
          </a:p>
          <a:p>
            <a:pPr>
              <a:buFont typeface="Symbol" panose="05050102010706020507" pitchFamily="18" charset="2"/>
              <a:buChar char="Þ"/>
            </a:pPr>
            <a:endParaRPr lang="nl-NL" sz="2600" dirty="0" smtClean="0"/>
          </a:p>
          <a:p>
            <a:pPr marL="457200" lvl="1" indent="0">
              <a:lnSpc>
                <a:spcPct val="120000"/>
              </a:lnSpc>
              <a:buNone/>
            </a:pPr>
            <a:r>
              <a:rPr lang="en-US" sz="1900" i="1" dirty="0" smtClean="0"/>
              <a:t>“… the </a:t>
            </a:r>
            <a:r>
              <a:rPr lang="en-US" sz="1900" i="1" dirty="0"/>
              <a:t>scholarly reward system continues to mean that academics trade their copyright to publish in their preferred journals, which has thus far been seen as more advantageous to them compared with any benefits they could gain from retaining their </a:t>
            </a:r>
            <a:r>
              <a:rPr lang="en-US" sz="1900" i="1" dirty="0" smtClean="0"/>
              <a:t>copyright. </a:t>
            </a:r>
            <a:r>
              <a:rPr lang="en-US" sz="1900" i="1" dirty="0"/>
              <a:t>It has been shown that many academics believe that publishing in traditional journals is most likely to contribute </a:t>
            </a:r>
            <a:r>
              <a:rPr lang="en-US" sz="1900" i="1" dirty="0" smtClean="0"/>
              <a:t>to promotions </a:t>
            </a:r>
            <a:r>
              <a:rPr lang="en-US" sz="1900" i="1" dirty="0"/>
              <a:t>and pay rises, rather than making their work available in an OA </a:t>
            </a:r>
            <a:r>
              <a:rPr lang="en-US" sz="1900" i="1" dirty="0" smtClean="0"/>
              <a:t>form”</a:t>
            </a:r>
            <a:endParaRPr lang="nl-NL" sz="1900" dirty="0"/>
          </a:p>
          <a:p>
            <a:pPr marL="0" indent="0">
              <a:buNone/>
            </a:pPr>
            <a:endParaRPr lang="nl-NL" sz="2400" dirty="0"/>
          </a:p>
          <a:p>
            <a:pPr>
              <a:buFont typeface="Wingdings" pitchFamily="2" charset="2"/>
              <a:buChar char="Ø"/>
            </a:pPr>
            <a:endParaRPr lang="nl-BE" dirty="0" smtClean="0"/>
          </a:p>
        </p:txBody>
      </p:sp>
      <p:sp>
        <p:nvSpPr>
          <p:cNvPr id="6" name="Title 5"/>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Prestige</a:t>
            </a:r>
            <a:endParaRPr lang="nl-BE" dirty="0">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12"/>
          </p:nvPr>
        </p:nvSpPr>
        <p:spPr/>
        <p:txBody>
          <a:bodyPr/>
          <a:lstStyle/>
          <a:p>
            <a:fld id="{85114D95-D6A6-084A-9D9C-617B45E258AD}" type="slidenum">
              <a:rPr lang="nl-NL" smtClean="0"/>
              <a:t>12</a:t>
            </a:fld>
            <a:endParaRPr lang="nl-NL" dirty="0"/>
          </a:p>
        </p:txBody>
      </p:sp>
      <p:sp>
        <p:nvSpPr>
          <p:cNvPr id="3" name="TextBox 2"/>
          <p:cNvSpPr txBox="1"/>
          <p:nvPr/>
        </p:nvSpPr>
        <p:spPr>
          <a:xfrm>
            <a:off x="783541" y="6311544"/>
            <a:ext cx="9234666" cy="430887"/>
          </a:xfrm>
          <a:prstGeom prst="rect">
            <a:avLst/>
          </a:prstGeom>
          <a:noFill/>
        </p:spPr>
        <p:txBody>
          <a:bodyPr wrap="square" rtlCol="0">
            <a:spAutoFit/>
          </a:bodyPr>
          <a:lstStyle/>
          <a:p>
            <a:r>
              <a:rPr lang="nl-BE" sz="1100" dirty="0" smtClean="0">
                <a:solidFill>
                  <a:schemeClr val="bg1"/>
                </a:solidFill>
                <a:latin typeface="Arial" panose="020B0604020202020204" pitchFamily="34" charset="0"/>
                <a:cs typeface="Arial" panose="020B0604020202020204" pitchFamily="34" charset="0"/>
              </a:rPr>
              <a:t>J. </a:t>
            </a:r>
            <a:r>
              <a:rPr lang="nl-BE" sz="1100" dirty="0">
                <a:solidFill>
                  <a:schemeClr val="bg1"/>
                </a:solidFill>
                <a:latin typeface="Arial" panose="020B0604020202020204" pitchFamily="34" charset="0"/>
                <a:cs typeface="Arial" panose="020B0604020202020204" pitchFamily="34" charset="0"/>
              </a:rPr>
              <a:t>Baldwin – </a:t>
            </a:r>
            <a:r>
              <a:rPr lang="nl-BE" sz="1100" dirty="0" smtClean="0">
                <a:solidFill>
                  <a:schemeClr val="bg1"/>
                </a:solidFill>
                <a:latin typeface="Arial" panose="020B0604020202020204" pitchFamily="34" charset="0"/>
                <a:cs typeface="Arial" panose="020B0604020202020204" pitchFamily="34" charset="0"/>
              </a:rPr>
              <a:t>S. </a:t>
            </a:r>
            <a:r>
              <a:rPr lang="nl-BE" sz="1100" dirty="0">
                <a:solidFill>
                  <a:schemeClr val="bg1"/>
                </a:solidFill>
                <a:latin typeface="Arial" panose="020B0604020202020204" pitchFamily="34" charset="0"/>
                <a:cs typeface="Arial" panose="020B0604020202020204" pitchFamily="34" charset="0"/>
              </a:rPr>
              <a:t>Pinfield (2018), ‘</a:t>
            </a:r>
            <a:r>
              <a:rPr lang="en-US" sz="1100" dirty="0">
                <a:solidFill>
                  <a:schemeClr val="bg1"/>
                </a:solidFill>
                <a:latin typeface="Arial" panose="020B0604020202020204" pitchFamily="34" charset="0"/>
                <a:cs typeface="Arial" panose="020B0604020202020204" pitchFamily="34" charset="0"/>
              </a:rPr>
              <a:t>The UK Scholarly Communication </a:t>
            </a:r>
            <a:r>
              <a:rPr lang="en-US" sz="1100" dirty="0" err="1">
                <a:solidFill>
                  <a:schemeClr val="bg1"/>
                </a:solidFill>
                <a:latin typeface="Arial" panose="020B0604020202020204" pitchFamily="34" charset="0"/>
                <a:cs typeface="Arial" panose="020B0604020202020204" pitchFamily="34" charset="0"/>
              </a:rPr>
              <a:t>Licence</a:t>
            </a:r>
            <a:r>
              <a:rPr lang="en-US" sz="1100" dirty="0">
                <a:solidFill>
                  <a:schemeClr val="bg1"/>
                </a:solidFill>
                <a:latin typeface="Arial" panose="020B0604020202020204" pitchFamily="34" charset="0"/>
                <a:cs typeface="Arial" panose="020B0604020202020204" pitchFamily="34" charset="0"/>
              </a:rPr>
              <a:t>: Attempting to Cut through the Gordian Knot of the Complexities of Funder Mandates, Publisher Embargoes and Researcher Caution in Achieving Open Access’, https://</a:t>
            </a:r>
            <a:r>
              <a:rPr lang="en-US" sz="1100" dirty="0" smtClean="0">
                <a:solidFill>
                  <a:schemeClr val="bg1"/>
                </a:solidFill>
                <a:latin typeface="Arial" panose="020B0604020202020204" pitchFamily="34" charset="0"/>
                <a:cs typeface="Arial" panose="020B0604020202020204" pitchFamily="34" charset="0"/>
              </a:rPr>
              <a:t>doi.org/10.3390/publications6030031</a:t>
            </a:r>
            <a:endParaRPr lang="en-US" sz="11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95338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latin typeface="Arial" panose="020B0604020202020204" pitchFamily="34" charset="0"/>
                <a:cs typeface="Arial" panose="020B0604020202020204" pitchFamily="34" charset="0"/>
              </a:rPr>
              <a:t>Prestige: impact factor</a:t>
            </a:r>
            <a:endParaRPr lang="nl-BE"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76000" y="1795190"/>
            <a:ext cx="11041200" cy="3007921"/>
          </a:xfrm>
        </p:spPr>
        <p:txBody>
          <a:bodyPr>
            <a:normAutofit fontScale="77500" lnSpcReduction="20000"/>
          </a:bodyPr>
          <a:lstStyle/>
          <a:p>
            <a:pPr marL="0" indent="0">
              <a:buNone/>
            </a:pPr>
            <a:r>
              <a:rPr lang="en-US" dirty="0">
                <a:latin typeface="Arial" panose="020B0604020202020204" pitchFamily="34" charset="0"/>
                <a:cs typeface="Arial" panose="020B0604020202020204" pitchFamily="34" charset="0"/>
              </a:rPr>
              <a:t>quest for a metric quantifying the quality of </a:t>
            </a:r>
            <a:r>
              <a:rPr lang="en-US" dirty="0" smtClean="0">
                <a:latin typeface="Arial" panose="020B0604020202020204" pitchFamily="34" charset="0"/>
                <a:cs typeface="Arial" panose="020B0604020202020204" pitchFamily="34" charset="0"/>
              </a:rPr>
              <a:t>a publication </a:t>
            </a:r>
            <a:r>
              <a:rPr lang="en-US" dirty="0">
                <a:latin typeface="Arial" panose="020B0604020202020204" pitchFamily="34" charset="0"/>
                <a:cs typeface="Arial" panose="020B0604020202020204" pitchFamily="34" charset="0"/>
              </a:rPr>
              <a:t>(and thus of the researcher who wrote it)</a:t>
            </a:r>
          </a:p>
          <a:p>
            <a:pPr lvl="1">
              <a:buFont typeface="Symbol" panose="05050102010706020507" pitchFamily="18" charset="2"/>
              <a:buChar char="Þ"/>
            </a:pPr>
            <a:r>
              <a:rPr lang="en-US" sz="2800" dirty="0">
                <a:latin typeface="Arial" panose="020B0604020202020204" pitchFamily="34" charset="0"/>
                <a:cs typeface="Arial" panose="020B0604020202020204" pitchFamily="34" charset="0"/>
              </a:rPr>
              <a:t> citations (in itself a questionable and purely quantitative metric)</a:t>
            </a:r>
            <a:endParaRPr lang="en-US" dirty="0" smtClean="0">
              <a:latin typeface="Arial" panose="020B0604020202020204" pitchFamily="34" charset="0"/>
              <a:cs typeface="Arial" panose="020B0604020202020204" pitchFamily="34" charset="0"/>
            </a:endParaRPr>
          </a:p>
          <a:p>
            <a:pPr marL="0" indent="0">
              <a:buNone/>
            </a:pPr>
            <a:endParaRPr lang="en-US" dirty="0" smtClean="0">
              <a:latin typeface="Arial" panose="020B0604020202020204" pitchFamily="34" charset="0"/>
              <a:cs typeface="Arial" panose="020B0604020202020204" pitchFamily="34" charset="0"/>
            </a:endParaRPr>
          </a:p>
          <a:p>
            <a:pPr marL="0" indent="0">
              <a:buNone/>
            </a:pPr>
            <a:r>
              <a:rPr lang="en-US" dirty="0" smtClean="0">
                <a:latin typeface="Arial" panose="020B0604020202020204" pitchFamily="34" charset="0"/>
                <a:cs typeface="Arial" panose="020B0604020202020204" pitchFamily="34" charset="0"/>
              </a:rPr>
              <a:t>listing quotations to individual publications is cumbersome so (bad, BAD idea), </a:t>
            </a:r>
            <a:r>
              <a:rPr lang="en-US" b="1" dirty="0" smtClean="0">
                <a:latin typeface="Arial" panose="020B0604020202020204" pitchFamily="34" charset="0"/>
                <a:cs typeface="Arial" panose="020B0604020202020204" pitchFamily="34" charset="0"/>
              </a:rPr>
              <a:t>Journal Impact Factor</a:t>
            </a:r>
            <a:r>
              <a:rPr lang="en-US" dirty="0" smtClean="0">
                <a:latin typeface="Arial" panose="020B0604020202020204" pitchFamily="34" charset="0"/>
                <a:cs typeface="Arial" panose="020B0604020202020204" pitchFamily="34" charset="0"/>
              </a:rPr>
              <a:t> became a standard to talk about individual publications</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smtClean="0">
                <a:latin typeface="Arial" panose="020B0604020202020204" pitchFamily="34" charset="0"/>
                <a:cs typeface="Arial" panose="020B0604020202020204" pitchFamily="34" charset="0"/>
              </a:rPr>
              <a:t>JIF is meant to indicate the </a:t>
            </a:r>
            <a:r>
              <a:rPr lang="en-US" dirty="0">
                <a:latin typeface="Arial" panose="020B0604020202020204" pitchFamily="34" charset="0"/>
                <a:cs typeface="Arial" panose="020B0604020202020204" pitchFamily="34" charset="0"/>
              </a:rPr>
              <a:t>yearly average number of citations to recent </a:t>
            </a:r>
            <a:r>
              <a:rPr lang="en-US" dirty="0" smtClean="0">
                <a:latin typeface="Arial" panose="020B0604020202020204" pitchFamily="34" charset="0"/>
                <a:cs typeface="Arial" panose="020B0604020202020204" pitchFamily="34" charset="0"/>
              </a:rPr>
              <a:t>publications </a:t>
            </a:r>
            <a:r>
              <a:rPr lang="en-US" dirty="0">
                <a:latin typeface="Arial" panose="020B0604020202020204" pitchFamily="34" charset="0"/>
                <a:cs typeface="Arial" panose="020B0604020202020204" pitchFamily="34" charset="0"/>
              </a:rPr>
              <a:t>in that journal; calculated annually as the mean number of citations to </a:t>
            </a:r>
            <a:r>
              <a:rPr lang="en-US" dirty="0" smtClean="0">
                <a:latin typeface="Arial" panose="020B0604020202020204" pitchFamily="34" charset="0"/>
                <a:cs typeface="Arial" panose="020B0604020202020204" pitchFamily="34" charset="0"/>
              </a:rPr>
              <a:t>publications </a:t>
            </a:r>
            <a:r>
              <a:rPr lang="en-US" dirty="0">
                <a:latin typeface="Arial" panose="020B0604020202020204" pitchFamily="34" charset="0"/>
                <a:cs typeface="Arial" panose="020B0604020202020204" pitchFamily="34" charset="0"/>
              </a:rPr>
              <a:t>in </a:t>
            </a:r>
            <a:r>
              <a:rPr lang="en-US" dirty="0" smtClean="0">
                <a:latin typeface="Arial" panose="020B0604020202020204" pitchFamily="34" charset="0"/>
                <a:cs typeface="Arial" panose="020B0604020202020204" pitchFamily="34" charset="0"/>
              </a:rPr>
              <a:t>that journal </a:t>
            </a:r>
            <a:r>
              <a:rPr lang="en-US" dirty="0">
                <a:latin typeface="Arial" panose="020B0604020202020204" pitchFamily="34" charset="0"/>
                <a:cs typeface="Arial" panose="020B0604020202020204" pitchFamily="34" charset="0"/>
              </a:rPr>
              <a:t>in the two preceding years</a:t>
            </a:r>
            <a:endParaRPr lang="en-US" dirty="0" smtClean="0">
              <a:latin typeface="Arial" panose="020B0604020202020204" pitchFamily="34" charset="0"/>
              <a:cs typeface="Arial" panose="020B0604020202020204" pitchFamily="34" charset="0"/>
            </a:endParaRPr>
          </a:p>
          <a:p>
            <a:pPr marL="457200" lvl="1" indent="0">
              <a:buNone/>
            </a:pPr>
            <a:endParaRPr lang="en-US" dirty="0">
              <a:latin typeface="Arial" panose="020B0604020202020204" pitchFamily="34" charset="0"/>
              <a:cs typeface="Arial" panose="020B0604020202020204" pitchFamily="34" charset="0"/>
            </a:endParaRPr>
          </a:p>
          <a:p>
            <a:pPr marL="0" indent="0">
              <a:buNone/>
            </a:pPr>
            <a:endParaRPr lang="en-US" dirty="0" smtClean="0">
              <a:latin typeface="Arial" panose="020B0604020202020204" pitchFamily="34" charset="0"/>
              <a:cs typeface="Arial" panose="020B0604020202020204" pitchFamily="34" charset="0"/>
            </a:endParaRPr>
          </a:p>
          <a:p>
            <a:pPr marL="0" indent="0">
              <a:buNone/>
            </a:pPr>
            <a:endParaRPr lang="en-US" dirty="0" smtClean="0">
              <a:latin typeface="Arial" panose="020B0604020202020204" pitchFamily="34" charset="0"/>
              <a:cs typeface="Arial" panose="020B0604020202020204" pitchFamily="34" charset="0"/>
            </a:endParaRPr>
          </a:p>
          <a:p>
            <a:pPr marL="0" indent="0">
              <a:buNone/>
            </a:pPr>
            <a:endParaRPr lang="en-US" dirty="0" smtClean="0">
              <a:latin typeface="+mn-lt"/>
            </a:endParaRPr>
          </a:p>
          <a:p>
            <a:pPr marL="0" indent="0">
              <a:buNone/>
            </a:pPr>
            <a:endParaRPr lang="nl-BE" dirty="0">
              <a:latin typeface="+mn-lt"/>
            </a:endParaRPr>
          </a:p>
        </p:txBody>
      </p:sp>
      <p:sp>
        <p:nvSpPr>
          <p:cNvPr id="4" name="Slide Number Placeholder 3"/>
          <p:cNvSpPr>
            <a:spLocks noGrp="1"/>
          </p:cNvSpPr>
          <p:nvPr>
            <p:ph type="sldNum" sz="quarter" idx="12"/>
          </p:nvPr>
        </p:nvSpPr>
        <p:spPr/>
        <p:txBody>
          <a:bodyPr/>
          <a:lstStyle/>
          <a:p>
            <a:fld id="{85114D95-D6A6-084A-9D9C-617B45E258AD}" type="slidenum">
              <a:rPr lang="nl-NL" smtClean="0"/>
              <a:t>13</a:t>
            </a:fld>
            <a:endParaRPr lang="nl-NL" dirty="0"/>
          </a:p>
        </p:txBody>
      </p:sp>
      <p:sp>
        <p:nvSpPr>
          <p:cNvPr id="6" name="AutoShape 2" descr="{\displaystyle {\text{IF}}_{y}={{\text{Citations}}_{y-1}+{\text{Citations}}_{y-2} \over {\text{Publications}}_{y-1}+{\text{Publications}}_{y-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BE"/>
          </a:p>
        </p:txBody>
      </p:sp>
      <p:graphicFrame>
        <p:nvGraphicFramePr>
          <p:cNvPr id="10" name="Table 9"/>
          <p:cNvGraphicFramePr>
            <a:graphicFrameLocks noGrp="1"/>
          </p:cNvGraphicFramePr>
          <p:nvPr>
            <p:extLst>
              <p:ext uri="{D42A27DB-BD31-4B8C-83A1-F6EECF244321}">
                <p14:modId xmlns:p14="http://schemas.microsoft.com/office/powerpoint/2010/main" val="152951516"/>
              </p:ext>
            </p:extLst>
          </p:nvPr>
        </p:nvGraphicFramePr>
        <p:xfrm>
          <a:off x="3305907" y="4965570"/>
          <a:ext cx="5024176" cy="736600"/>
        </p:xfrm>
        <a:graphic>
          <a:graphicData uri="http://schemas.openxmlformats.org/drawingml/2006/table">
            <a:tbl>
              <a:tblPr firstRow="1" bandRow="1">
                <a:tableStyleId>{5C22544A-7EE6-4342-B048-85BDC9FD1C3A}</a:tableStyleId>
              </a:tblPr>
              <a:tblGrid>
                <a:gridCol w="1668901">
                  <a:extLst>
                    <a:ext uri="{9D8B030D-6E8A-4147-A177-3AD203B41FA5}">
                      <a16:colId xmlns:a16="http://schemas.microsoft.com/office/drawing/2014/main" val="20000"/>
                    </a:ext>
                  </a:extLst>
                </a:gridCol>
                <a:gridCol w="3355275">
                  <a:extLst>
                    <a:ext uri="{9D8B030D-6E8A-4147-A177-3AD203B41FA5}">
                      <a16:colId xmlns:a16="http://schemas.microsoft.com/office/drawing/2014/main" val="20001"/>
                    </a:ext>
                  </a:extLst>
                </a:gridCol>
              </a:tblGrid>
              <a:tr h="284964">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0" dirty="0" smtClean="0">
                          <a:solidFill>
                            <a:schemeClr val="tx2"/>
                          </a:solidFill>
                          <a:latin typeface="+mn-lt"/>
                        </a:rPr>
                        <a:t>JIF </a:t>
                      </a:r>
                      <a:r>
                        <a:rPr lang="en-US" sz="3200" b="0" i="1" baseline="-25000" dirty="0" smtClean="0">
                          <a:solidFill>
                            <a:schemeClr val="tx2"/>
                          </a:solidFill>
                          <a:latin typeface="+mn-lt"/>
                        </a:rPr>
                        <a:t>y</a:t>
                      </a:r>
                      <a:r>
                        <a:rPr lang="en-US" sz="3200" b="0" i="1" dirty="0" smtClean="0">
                          <a:solidFill>
                            <a:schemeClr val="tx2"/>
                          </a:solidFill>
                          <a:latin typeface="+mn-lt"/>
                        </a:rPr>
                        <a:t> </a:t>
                      </a:r>
                      <a:r>
                        <a:rPr lang="en-US" sz="3200" b="0" dirty="0" smtClean="0">
                          <a:solidFill>
                            <a:schemeClr val="tx2"/>
                          </a:solidFill>
                          <a:latin typeface="+mn-lt"/>
                        </a:rPr>
                        <a:t>=</a:t>
                      </a:r>
                      <a:r>
                        <a:rPr lang="en-US" sz="3200" b="0" i="1" dirty="0" smtClean="0">
                          <a:solidFill>
                            <a:schemeClr val="tx2"/>
                          </a:solidFill>
                          <a:latin typeface="+mn-lt"/>
                        </a:rPr>
                        <a:t> </a:t>
                      </a:r>
                      <a:endParaRPr lang="nl-BE" b="0" dirty="0">
                        <a:solidFill>
                          <a:schemeClr val="tx2"/>
                        </a:solidFill>
                        <a:latin typeface="+mn-lt"/>
                      </a:endParaRPr>
                    </a:p>
                  </a:txBody>
                  <a:tcPr anchor="ctr">
                    <a:noFill/>
                  </a:tcPr>
                </a:tc>
                <a:tc>
                  <a:txBody>
                    <a:bodyPr/>
                    <a:lstStyle/>
                    <a:p>
                      <a:pPr algn="ctr"/>
                      <a:r>
                        <a:rPr lang="nl-BE" b="0" u="none" dirty="0" err="1" smtClean="0">
                          <a:solidFill>
                            <a:schemeClr val="tx2"/>
                          </a:solidFill>
                          <a:latin typeface="+mn-lt"/>
                        </a:rPr>
                        <a:t>citations</a:t>
                      </a:r>
                      <a:r>
                        <a:rPr lang="nl-BE" b="0" u="none" dirty="0" smtClean="0">
                          <a:solidFill>
                            <a:schemeClr val="tx2"/>
                          </a:solidFill>
                          <a:latin typeface="+mn-lt"/>
                        </a:rPr>
                        <a:t> </a:t>
                      </a:r>
                      <a:r>
                        <a:rPr lang="nl-BE" b="0" i="1" u="none" baseline="-25000" dirty="0" smtClean="0">
                          <a:solidFill>
                            <a:schemeClr val="tx2"/>
                          </a:solidFill>
                          <a:latin typeface="+mn-lt"/>
                        </a:rPr>
                        <a:t>y-1</a:t>
                      </a:r>
                      <a:r>
                        <a:rPr lang="nl-BE" b="0" u="none" dirty="0" smtClean="0">
                          <a:solidFill>
                            <a:schemeClr val="tx2"/>
                          </a:solidFill>
                          <a:latin typeface="+mn-lt"/>
                        </a:rPr>
                        <a:t> + </a:t>
                      </a:r>
                      <a:r>
                        <a:rPr lang="nl-BE" b="0" u="none" dirty="0" err="1" smtClean="0">
                          <a:solidFill>
                            <a:schemeClr val="tx2"/>
                          </a:solidFill>
                          <a:latin typeface="+mn-lt"/>
                        </a:rPr>
                        <a:t>citations</a:t>
                      </a:r>
                      <a:r>
                        <a:rPr lang="nl-BE" b="0" u="none" baseline="0" dirty="0" smtClean="0">
                          <a:solidFill>
                            <a:schemeClr val="tx2"/>
                          </a:solidFill>
                          <a:latin typeface="+mn-lt"/>
                        </a:rPr>
                        <a:t> </a:t>
                      </a:r>
                      <a:r>
                        <a:rPr lang="nl-BE" b="0" i="1" u="none" baseline="-25000" dirty="0" smtClean="0">
                          <a:solidFill>
                            <a:schemeClr val="tx2"/>
                          </a:solidFill>
                          <a:latin typeface="+mn-lt"/>
                        </a:rPr>
                        <a:t>y-2</a:t>
                      </a:r>
                      <a:endParaRPr lang="nl-BE" b="0" i="1" u="none" baseline="-25000" dirty="0">
                        <a:solidFill>
                          <a:schemeClr val="tx2"/>
                        </a:solidFill>
                        <a:latin typeface="+mn-lt"/>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nl-BE" dirty="0"/>
                    </a:p>
                  </a:txBody>
                  <a:tcPr>
                    <a:noFill/>
                  </a:tcPr>
                </a:tc>
                <a:tc>
                  <a:txBody>
                    <a:bodyPr/>
                    <a:lstStyle/>
                    <a:p>
                      <a:pPr algn="ctr"/>
                      <a:r>
                        <a:rPr lang="nl-BE" dirty="0" err="1" smtClean="0">
                          <a:solidFill>
                            <a:schemeClr val="tx2"/>
                          </a:solidFill>
                        </a:rPr>
                        <a:t>publications</a:t>
                      </a:r>
                      <a:r>
                        <a:rPr lang="nl-BE" dirty="0" smtClean="0">
                          <a:solidFill>
                            <a:schemeClr val="tx2"/>
                          </a:solidFill>
                        </a:rPr>
                        <a:t> </a:t>
                      </a:r>
                      <a:r>
                        <a:rPr lang="nl-BE" i="1" baseline="-25000" dirty="0" smtClean="0">
                          <a:solidFill>
                            <a:schemeClr val="tx2"/>
                          </a:solidFill>
                        </a:rPr>
                        <a:t>y-1</a:t>
                      </a:r>
                      <a:r>
                        <a:rPr lang="nl-BE" dirty="0" smtClean="0">
                          <a:solidFill>
                            <a:schemeClr val="tx2"/>
                          </a:solidFill>
                        </a:rPr>
                        <a:t> + </a:t>
                      </a:r>
                      <a:r>
                        <a:rPr lang="nl-BE" dirty="0" err="1" smtClean="0">
                          <a:solidFill>
                            <a:schemeClr val="tx2"/>
                          </a:solidFill>
                        </a:rPr>
                        <a:t>publications</a:t>
                      </a:r>
                      <a:r>
                        <a:rPr lang="nl-BE" dirty="0" smtClean="0">
                          <a:solidFill>
                            <a:schemeClr val="tx2"/>
                          </a:solidFill>
                        </a:rPr>
                        <a:t> </a:t>
                      </a:r>
                      <a:r>
                        <a:rPr lang="nl-BE" i="1" baseline="-25000" dirty="0" smtClean="0">
                          <a:solidFill>
                            <a:schemeClr val="tx2"/>
                          </a:solidFill>
                        </a:rPr>
                        <a:t>y-2</a:t>
                      </a:r>
                      <a:endParaRPr lang="nl-BE" i="1" baseline="-25000" dirty="0">
                        <a:solidFill>
                          <a:schemeClr val="tx2"/>
                        </a:solidFill>
                      </a:endParaRP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26018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latin typeface="Arial" panose="020B0604020202020204" pitchFamily="34" charset="0"/>
                <a:cs typeface="Arial" panose="020B0604020202020204" pitchFamily="34" charset="0"/>
              </a:rPr>
              <a:t>Prestige: impact factor</a:t>
            </a:r>
            <a:endParaRPr lang="nl-BE"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071771" y="1901563"/>
            <a:ext cx="10049657" cy="3938548"/>
          </a:xfrm>
        </p:spPr>
        <p:txBody>
          <a:bodyPr>
            <a:normAutofit lnSpcReduction="10000"/>
          </a:bodyPr>
          <a:lstStyle/>
          <a:p>
            <a:pPr marL="0" indent="0">
              <a:buNone/>
            </a:pPr>
            <a:endParaRPr lang="en-US" sz="3200" dirty="0" smtClean="0">
              <a:latin typeface="Arial" panose="020B0604020202020204" pitchFamily="34" charset="0"/>
              <a:cs typeface="Arial" panose="020B0604020202020204" pitchFamily="34" charset="0"/>
            </a:endParaRPr>
          </a:p>
          <a:p>
            <a:pPr marL="0" indent="0">
              <a:buNone/>
            </a:pPr>
            <a:r>
              <a:rPr lang="en-US" sz="3200" dirty="0" smtClean="0">
                <a:latin typeface="Arial" panose="020B0604020202020204" pitchFamily="34" charset="0"/>
                <a:cs typeface="Arial" panose="020B0604020202020204" pitchFamily="34" charset="0"/>
              </a:rPr>
              <a:t>BUT:</a:t>
            </a:r>
          </a:p>
          <a:p>
            <a:pPr marL="0" indent="0">
              <a:buNone/>
            </a:pPr>
            <a:r>
              <a:rPr lang="en-US" dirty="0" smtClean="0">
                <a:latin typeface="Arial" panose="020B0604020202020204" pitchFamily="34" charset="0"/>
                <a:cs typeface="Arial" panose="020B0604020202020204" pitchFamily="34" charset="0"/>
              </a:rPr>
              <a:t>the </a:t>
            </a:r>
            <a:r>
              <a:rPr lang="en-US" dirty="0">
                <a:latin typeface="Arial" panose="020B0604020202020204" pitchFamily="34" charset="0"/>
                <a:cs typeface="Arial" panose="020B0604020202020204" pitchFamily="34" charset="0"/>
              </a:rPr>
              <a:t>Journal Impact </a:t>
            </a:r>
            <a:r>
              <a:rPr lang="en-US" dirty="0" smtClean="0">
                <a:latin typeface="Arial" panose="020B0604020202020204" pitchFamily="34" charset="0"/>
                <a:cs typeface="Arial" panose="020B0604020202020204" pitchFamily="34" charset="0"/>
              </a:rPr>
              <a:t>Factor … was </a:t>
            </a:r>
            <a:r>
              <a:rPr lang="en-US" dirty="0">
                <a:latin typeface="Arial" panose="020B0604020202020204" pitchFamily="34" charset="0"/>
                <a:cs typeface="Arial" panose="020B0604020202020204" pitchFamily="34" charset="0"/>
              </a:rPr>
              <a:t>originally created as </a:t>
            </a:r>
            <a:r>
              <a:rPr lang="en-US" b="1" dirty="0">
                <a:latin typeface="Arial" panose="020B0604020202020204" pitchFamily="34" charset="0"/>
                <a:cs typeface="Arial" panose="020B0604020202020204" pitchFamily="34" charset="0"/>
              </a:rPr>
              <a:t>a tool to help librarians identify journals to purchase</a:t>
            </a:r>
            <a:r>
              <a:rPr lang="en-US" dirty="0">
                <a:latin typeface="Arial" panose="020B0604020202020204" pitchFamily="34" charset="0"/>
                <a:cs typeface="Arial" panose="020B0604020202020204" pitchFamily="34" charset="0"/>
              </a:rPr>
              <a:t>, </a:t>
            </a:r>
            <a:r>
              <a:rPr lang="en-US" b="1" u="sng" dirty="0">
                <a:latin typeface="Arial" panose="020B0604020202020204" pitchFamily="34" charset="0"/>
                <a:cs typeface="Arial" panose="020B0604020202020204" pitchFamily="34" charset="0"/>
              </a:rPr>
              <a:t>not as a measure of the scientific quality of research in an </a:t>
            </a:r>
            <a:r>
              <a:rPr lang="en-US" b="1" u="sng" dirty="0" smtClean="0">
                <a:latin typeface="Arial" panose="020B0604020202020204" pitchFamily="34" charset="0"/>
                <a:cs typeface="Arial" panose="020B0604020202020204" pitchFamily="34" charset="0"/>
              </a:rPr>
              <a:t>article</a:t>
            </a:r>
            <a:r>
              <a:rPr lang="en-US" dirty="0" smtClean="0">
                <a:latin typeface="Arial" panose="020B0604020202020204" pitchFamily="34" charset="0"/>
                <a:cs typeface="Arial" panose="020B0604020202020204" pitchFamily="34" charset="0"/>
              </a:rPr>
              <a:t> </a:t>
            </a:r>
          </a:p>
          <a:p>
            <a:pPr marL="0" indent="0">
              <a:buNone/>
            </a:pPr>
            <a:endParaRPr lang="en-US" dirty="0" smtClean="0">
              <a:latin typeface="Arial" panose="020B0604020202020204" pitchFamily="34" charset="0"/>
              <a:cs typeface="Arial" panose="020B0604020202020204" pitchFamily="34" charset="0"/>
            </a:endParaRPr>
          </a:p>
          <a:p>
            <a:pPr marL="0" indent="0">
              <a:buNone/>
            </a:pPr>
            <a:r>
              <a:rPr lang="en-US" dirty="0" smtClean="0">
                <a:latin typeface="Arial" panose="020B0604020202020204" pitchFamily="34" charset="0"/>
                <a:cs typeface="Arial" panose="020B0604020202020204" pitchFamily="34" charset="0"/>
              </a:rPr>
              <a:t>it </a:t>
            </a:r>
            <a:r>
              <a:rPr lang="en-US" dirty="0">
                <a:latin typeface="Arial" panose="020B0604020202020204" pitchFamily="34" charset="0"/>
                <a:cs typeface="Arial" panose="020B0604020202020204" pitchFamily="34" charset="0"/>
              </a:rPr>
              <a:t>is critical to understand that the Journal Impact Factor has a number of well-documented deficiencies as a tool for research </a:t>
            </a:r>
            <a:r>
              <a:rPr lang="en-US" dirty="0" smtClean="0">
                <a:latin typeface="Arial" panose="020B0604020202020204" pitchFamily="34" charset="0"/>
                <a:cs typeface="Arial" panose="020B0604020202020204" pitchFamily="34" charset="0"/>
              </a:rPr>
              <a:t>assessment</a:t>
            </a:r>
          </a:p>
        </p:txBody>
      </p:sp>
      <p:sp>
        <p:nvSpPr>
          <p:cNvPr id="4" name="Slide Number Placeholder 3"/>
          <p:cNvSpPr>
            <a:spLocks noGrp="1"/>
          </p:cNvSpPr>
          <p:nvPr>
            <p:ph type="sldNum" sz="quarter" idx="12"/>
          </p:nvPr>
        </p:nvSpPr>
        <p:spPr/>
        <p:txBody>
          <a:bodyPr/>
          <a:lstStyle/>
          <a:p>
            <a:fld id="{85114D95-D6A6-084A-9D9C-617B45E258AD}" type="slidenum">
              <a:rPr lang="nl-NL" smtClean="0"/>
              <a:t>14</a:t>
            </a:fld>
            <a:endParaRPr lang="nl-NL" dirty="0"/>
          </a:p>
        </p:txBody>
      </p:sp>
      <p:sp>
        <p:nvSpPr>
          <p:cNvPr id="5" name="TextBox 4"/>
          <p:cNvSpPr txBox="1"/>
          <p:nvPr/>
        </p:nvSpPr>
        <p:spPr>
          <a:xfrm>
            <a:off x="900000" y="6411572"/>
            <a:ext cx="9234666" cy="261610"/>
          </a:xfrm>
          <a:prstGeom prst="rect">
            <a:avLst/>
          </a:prstGeom>
          <a:noFill/>
        </p:spPr>
        <p:txBody>
          <a:bodyPr wrap="square" rtlCol="0">
            <a:spAutoFit/>
          </a:bodyPr>
          <a:lstStyle/>
          <a:p>
            <a:r>
              <a:rPr lang="en-US" sz="1100" i="1" dirty="0">
                <a:solidFill>
                  <a:schemeClr val="bg1"/>
                </a:solidFill>
                <a:latin typeface="Arial" panose="020B0604020202020204" pitchFamily="34" charset="0"/>
                <a:cs typeface="Arial" panose="020B0604020202020204" pitchFamily="34" charset="0"/>
              </a:rPr>
              <a:t>San Francisco Declaration on Research </a:t>
            </a:r>
            <a:r>
              <a:rPr lang="en-US" sz="1100" i="1" dirty="0" smtClean="0">
                <a:solidFill>
                  <a:schemeClr val="bg1"/>
                </a:solidFill>
                <a:latin typeface="Arial" panose="020B0604020202020204" pitchFamily="34" charset="0"/>
                <a:cs typeface="Arial" panose="020B0604020202020204" pitchFamily="34" charset="0"/>
              </a:rPr>
              <a:t>Assessment</a:t>
            </a:r>
            <a:r>
              <a:rPr lang="en-US" sz="1100" dirty="0" smtClean="0">
                <a:solidFill>
                  <a:schemeClr val="bg1"/>
                </a:solidFill>
                <a:latin typeface="Arial" panose="020B0604020202020204" pitchFamily="34" charset="0"/>
                <a:cs typeface="Arial" panose="020B0604020202020204" pitchFamily="34" charset="0"/>
              </a:rPr>
              <a:t> (2012</a:t>
            </a:r>
            <a:r>
              <a:rPr lang="en-US" sz="1100" dirty="0">
                <a:solidFill>
                  <a:schemeClr val="bg1"/>
                </a:solidFill>
                <a:latin typeface="Arial" panose="020B0604020202020204" pitchFamily="34" charset="0"/>
                <a:cs typeface="Arial" panose="020B0604020202020204" pitchFamily="34" charset="0"/>
              </a:rPr>
              <a:t>), https://sfdora.org/</a:t>
            </a:r>
          </a:p>
        </p:txBody>
      </p:sp>
    </p:spTree>
    <p:extLst>
      <p:ext uri="{BB962C8B-B14F-4D97-AF65-F5344CB8AC3E}">
        <p14:creationId xmlns:p14="http://schemas.microsoft.com/office/powerpoint/2010/main" val="15332315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Prestige: impact factor</a:t>
            </a:r>
            <a:endParaRPr lang="nl-BE" dirty="0"/>
          </a:p>
        </p:txBody>
      </p:sp>
      <p:sp>
        <p:nvSpPr>
          <p:cNvPr id="3" name="Content Placeholder 2"/>
          <p:cNvSpPr>
            <a:spLocks noGrp="1"/>
          </p:cNvSpPr>
          <p:nvPr>
            <p:ph idx="1"/>
          </p:nvPr>
        </p:nvSpPr>
        <p:spPr>
          <a:xfrm>
            <a:off x="900000" y="2045563"/>
            <a:ext cx="10717200" cy="3938548"/>
          </a:xfrm>
        </p:spPr>
        <p:txBody>
          <a:bodyPr/>
          <a:lstStyle/>
          <a:p>
            <a:pPr marL="0" indent="0">
              <a:buNone/>
            </a:pPr>
            <a:r>
              <a:rPr lang="en-US" dirty="0" smtClean="0"/>
              <a:t>3 main flaws:</a:t>
            </a:r>
          </a:p>
          <a:p>
            <a:pPr marL="0" indent="0">
              <a:buNone/>
            </a:pPr>
            <a:endParaRPr lang="en-US" dirty="0"/>
          </a:p>
          <a:p>
            <a:pPr marL="971550" lvl="1" indent="-514350">
              <a:buFont typeface="+mj-lt"/>
              <a:buAutoNum type="arabicPeriod"/>
            </a:pPr>
            <a:r>
              <a:rPr lang="en-US" dirty="0" smtClean="0"/>
              <a:t>the IF, purported to be calculated is, in fact, negotiated</a:t>
            </a:r>
          </a:p>
          <a:p>
            <a:pPr marL="971550" lvl="1" indent="-514350">
              <a:buFont typeface="+mj-lt"/>
              <a:buAutoNum type="arabicPeriod"/>
            </a:pPr>
            <a:r>
              <a:rPr lang="en-US" dirty="0" smtClean="0"/>
              <a:t>the published figures are not reproducible, even with the data from the corporation</a:t>
            </a:r>
          </a:p>
          <a:p>
            <a:pPr marL="971550" lvl="1" indent="-514350">
              <a:buFont typeface="+mj-lt"/>
              <a:buAutoNum type="arabicPeriod"/>
            </a:pPr>
            <a:r>
              <a:rPr lang="en-US" dirty="0" smtClean="0"/>
              <a:t>even if the IF were calculated and the results reproducible, the way it is calculated involves computing the arithmetic mean from highly left-skewed distributions</a:t>
            </a:r>
            <a:endParaRPr lang="nl-BE" dirty="0"/>
          </a:p>
        </p:txBody>
      </p:sp>
      <p:sp>
        <p:nvSpPr>
          <p:cNvPr id="4" name="Slide Number Placeholder 3"/>
          <p:cNvSpPr>
            <a:spLocks noGrp="1"/>
          </p:cNvSpPr>
          <p:nvPr>
            <p:ph type="sldNum" sz="quarter" idx="12"/>
          </p:nvPr>
        </p:nvSpPr>
        <p:spPr/>
        <p:txBody>
          <a:bodyPr/>
          <a:lstStyle/>
          <a:p>
            <a:fld id="{85114D95-D6A6-084A-9D9C-617B45E258AD}" type="slidenum">
              <a:rPr lang="nl-NL" smtClean="0"/>
              <a:t>15</a:t>
            </a:fld>
            <a:endParaRPr lang="nl-NL" dirty="0"/>
          </a:p>
        </p:txBody>
      </p:sp>
      <p:sp>
        <p:nvSpPr>
          <p:cNvPr id="6" name="TextBox 5"/>
          <p:cNvSpPr txBox="1"/>
          <p:nvPr/>
        </p:nvSpPr>
        <p:spPr>
          <a:xfrm>
            <a:off x="900000" y="6419266"/>
            <a:ext cx="9135432" cy="246221"/>
          </a:xfrm>
          <a:prstGeom prst="rect">
            <a:avLst/>
          </a:prstGeom>
          <a:noFill/>
        </p:spPr>
        <p:txBody>
          <a:bodyPr wrap="square" rtlCol="0">
            <a:spAutoFit/>
          </a:bodyPr>
          <a:lstStyle/>
          <a:p>
            <a:r>
              <a:rPr lang="nl-BE" sz="1000" dirty="0" smtClean="0">
                <a:solidFill>
                  <a:schemeClr val="bg1"/>
                </a:solidFill>
                <a:latin typeface="Arial" panose="020B0604020202020204" pitchFamily="34" charset="0"/>
                <a:cs typeface="Arial" panose="020B0604020202020204" pitchFamily="34" charset="0"/>
              </a:rPr>
              <a:t>B. </a:t>
            </a:r>
            <a:r>
              <a:rPr lang="nl-BE" sz="1000" dirty="0" err="1" smtClean="0">
                <a:solidFill>
                  <a:schemeClr val="bg1"/>
                </a:solidFill>
                <a:latin typeface="Arial" panose="020B0604020202020204" pitchFamily="34" charset="0"/>
                <a:cs typeface="Arial" panose="020B0604020202020204" pitchFamily="34" charset="0"/>
              </a:rPr>
              <a:t>Brembs</a:t>
            </a:r>
            <a:r>
              <a:rPr lang="nl-BE" sz="1000" dirty="0" smtClean="0">
                <a:solidFill>
                  <a:schemeClr val="bg1"/>
                </a:solidFill>
                <a:latin typeface="Arial" panose="020B0604020202020204" pitchFamily="34" charset="0"/>
                <a:cs typeface="Arial" panose="020B0604020202020204" pitchFamily="34" charset="0"/>
              </a:rPr>
              <a:t> (2019), ‘</a:t>
            </a:r>
            <a:r>
              <a:rPr lang="nl-BE" sz="1000" dirty="0" err="1" smtClean="0">
                <a:solidFill>
                  <a:schemeClr val="bg1"/>
                </a:solidFill>
                <a:latin typeface="Arial" panose="020B0604020202020204" pitchFamily="34" charset="0"/>
                <a:cs typeface="Arial" panose="020B0604020202020204" pitchFamily="34" charset="0"/>
              </a:rPr>
              <a:t>Reliable</a:t>
            </a:r>
            <a:r>
              <a:rPr lang="nl-BE" sz="1000" dirty="0" smtClean="0">
                <a:solidFill>
                  <a:schemeClr val="bg1"/>
                </a:solidFill>
                <a:latin typeface="Arial" panose="020B0604020202020204" pitchFamily="34" charset="0"/>
                <a:cs typeface="Arial" panose="020B0604020202020204" pitchFamily="34" charset="0"/>
              </a:rPr>
              <a:t> novelty: new </a:t>
            </a:r>
            <a:r>
              <a:rPr lang="nl-BE" sz="1000" dirty="0" err="1" smtClean="0">
                <a:solidFill>
                  <a:schemeClr val="bg1"/>
                </a:solidFill>
                <a:latin typeface="Arial" panose="020B0604020202020204" pitchFamily="34" charset="0"/>
                <a:cs typeface="Arial" panose="020B0604020202020204" pitchFamily="34" charset="0"/>
              </a:rPr>
              <a:t>should</a:t>
            </a:r>
            <a:r>
              <a:rPr lang="nl-BE" sz="1000" dirty="0" smtClean="0">
                <a:solidFill>
                  <a:schemeClr val="bg1"/>
                </a:solidFill>
                <a:latin typeface="Arial" panose="020B0604020202020204" pitchFamily="34" charset="0"/>
                <a:cs typeface="Arial" panose="020B0604020202020204" pitchFamily="34" charset="0"/>
              </a:rPr>
              <a:t> </a:t>
            </a:r>
            <a:r>
              <a:rPr lang="nl-BE" sz="1000" dirty="0" err="1" smtClean="0">
                <a:solidFill>
                  <a:schemeClr val="bg1"/>
                </a:solidFill>
                <a:latin typeface="Arial" panose="020B0604020202020204" pitchFamily="34" charset="0"/>
                <a:cs typeface="Arial" panose="020B0604020202020204" pitchFamily="34" charset="0"/>
              </a:rPr>
              <a:t>not</a:t>
            </a:r>
            <a:r>
              <a:rPr lang="nl-BE" sz="1000" dirty="0" smtClean="0">
                <a:solidFill>
                  <a:schemeClr val="bg1"/>
                </a:solidFill>
                <a:latin typeface="Arial" panose="020B0604020202020204" pitchFamily="34" charset="0"/>
                <a:cs typeface="Arial" panose="020B0604020202020204" pitchFamily="34" charset="0"/>
              </a:rPr>
              <a:t> </a:t>
            </a:r>
            <a:r>
              <a:rPr lang="nl-BE" sz="1000" dirty="0" err="1" smtClean="0">
                <a:solidFill>
                  <a:schemeClr val="bg1"/>
                </a:solidFill>
                <a:latin typeface="Arial" panose="020B0604020202020204" pitchFamily="34" charset="0"/>
                <a:cs typeface="Arial" panose="020B0604020202020204" pitchFamily="34" charset="0"/>
              </a:rPr>
              <a:t>trump</a:t>
            </a:r>
            <a:r>
              <a:rPr lang="nl-BE" sz="1000" dirty="0" smtClean="0">
                <a:solidFill>
                  <a:schemeClr val="bg1"/>
                </a:solidFill>
                <a:latin typeface="Arial" panose="020B0604020202020204" pitchFamily="34" charset="0"/>
                <a:cs typeface="Arial" panose="020B0604020202020204" pitchFamily="34" charset="0"/>
              </a:rPr>
              <a:t> </a:t>
            </a:r>
            <a:r>
              <a:rPr lang="nl-BE" sz="1000" dirty="0" err="1" smtClean="0">
                <a:solidFill>
                  <a:schemeClr val="bg1"/>
                </a:solidFill>
                <a:latin typeface="Arial" panose="020B0604020202020204" pitchFamily="34" charset="0"/>
                <a:cs typeface="Arial" panose="020B0604020202020204" pitchFamily="34" charset="0"/>
              </a:rPr>
              <a:t>true</a:t>
            </a:r>
            <a:r>
              <a:rPr lang="nl-BE" sz="1000" dirty="0" smtClean="0">
                <a:solidFill>
                  <a:schemeClr val="bg1"/>
                </a:solidFill>
                <a:latin typeface="Arial" panose="020B0604020202020204" pitchFamily="34" charset="0"/>
                <a:cs typeface="Arial" panose="020B0604020202020204" pitchFamily="34" charset="0"/>
              </a:rPr>
              <a:t>’, https://doi.org/10.1371/journal.pbio.300117</a:t>
            </a:r>
            <a:endParaRPr lang="nl-BE"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20462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latin typeface="Arial" panose="020B0604020202020204" pitchFamily="34" charset="0"/>
                <a:cs typeface="Arial" panose="020B0604020202020204" pitchFamily="34" charset="0"/>
              </a:rPr>
              <a:t>Prestige: impact factor</a:t>
            </a:r>
            <a:endParaRPr lang="nl-BE"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76000" y="1627552"/>
            <a:ext cx="6295063" cy="3938548"/>
          </a:xfrm>
        </p:spPr>
        <p:txBody>
          <a:bodyPr>
            <a:normAutofit fontScale="92500" lnSpcReduction="20000"/>
          </a:bodyPr>
          <a:lstStyle/>
          <a:p>
            <a:endParaRPr lang="en-US" dirty="0" smtClean="0">
              <a:latin typeface="+mn-lt"/>
            </a:endParaRPr>
          </a:p>
          <a:p>
            <a:pPr marL="0" indent="0" algn="ctr">
              <a:buNone/>
            </a:pPr>
            <a:r>
              <a:rPr lang="en-US" dirty="0"/>
              <a:t>the use of the arithmetic mean in this calculation is problematic because the pattern of citation distribution is so </a:t>
            </a:r>
            <a:r>
              <a:rPr lang="en-US" dirty="0" smtClean="0"/>
              <a:t>skewed</a:t>
            </a:r>
          </a:p>
          <a:p>
            <a:pPr marL="0" indent="0" algn="ctr">
              <a:buNone/>
            </a:pPr>
            <a:endParaRPr lang="en-US" dirty="0" smtClean="0">
              <a:latin typeface="Arial" panose="020B0604020202020204" pitchFamily="34" charset="0"/>
              <a:cs typeface="Arial" panose="020B0604020202020204" pitchFamily="34" charset="0"/>
            </a:endParaRPr>
          </a:p>
          <a:p>
            <a:pPr marL="0" indent="0" algn="ctr">
              <a:buNone/>
            </a:pPr>
            <a:r>
              <a:rPr lang="en-US" dirty="0"/>
              <a:t>the vast majority of the journal’s papers — fully 85% — have </a:t>
            </a:r>
            <a:r>
              <a:rPr lang="en-US" i="1" dirty="0"/>
              <a:t>fewer</a:t>
            </a:r>
            <a:r>
              <a:rPr lang="en-US" dirty="0"/>
              <a:t> citations than the </a:t>
            </a:r>
            <a:r>
              <a:rPr lang="en-US" dirty="0" smtClean="0"/>
              <a:t>average</a:t>
            </a:r>
          </a:p>
          <a:p>
            <a:pPr marL="0" indent="0" algn="ctr">
              <a:buNone/>
            </a:pPr>
            <a:endParaRPr lang="en-US" dirty="0" smtClean="0"/>
          </a:p>
          <a:p>
            <a:pPr marL="0" indent="0" algn="ctr">
              <a:buNone/>
            </a:pPr>
            <a:r>
              <a:rPr lang="en-US" dirty="0" smtClean="0"/>
              <a:t>JIF </a:t>
            </a:r>
            <a:r>
              <a:rPr lang="en-US" dirty="0"/>
              <a:t>is a statistically indefensible indicator of journal </a:t>
            </a:r>
            <a:r>
              <a:rPr lang="en-US" dirty="0" smtClean="0"/>
              <a:t>performance</a:t>
            </a:r>
            <a:endParaRPr lang="en-US" dirty="0"/>
          </a:p>
          <a:p>
            <a:pPr marL="0" indent="0">
              <a:buNone/>
            </a:pPr>
            <a:endParaRPr lang="nl-BE" dirty="0"/>
          </a:p>
        </p:txBody>
      </p:sp>
      <p:sp>
        <p:nvSpPr>
          <p:cNvPr id="4" name="Slide Number Placeholder 3"/>
          <p:cNvSpPr>
            <a:spLocks noGrp="1"/>
          </p:cNvSpPr>
          <p:nvPr>
            <p:ph type="sldNum" sz="quarter" idx="12"/>
          </p:nvPr>
        </p:nvSpPr>
        <p:spPr/>
        <p:txBody>
          <a:bodyPr/>
          <a:lstStyle/>
          <a:p>
            <a:fld id="{85114D95-D6A6-084A-9D9C-617B45E258AD}" type="slidenum">
              <a:rPr lang="nl-NL" smtClean="0"/>
              <a:t>16</a:t>
            </a:fld>
            <a:endParaRPr lang="nl-NL"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3038" y="432397"/>
            <a:ext cx="4535618" cy="5551714"/>
          </a:xfrm>
          <a:prstGeom prst="rect">
            <a:avLst/>
          </a:prstGeom>
        </p:spPr>
      </p:pic>
      <p:sp>
        <p:nvSpPr>
          <p:cNvPr id="6" name="TextBox 5"/>
          <p:cNvSpPr txBox="1"/>
          <p:nvPr/>
        </p:nvSpPr>
        <p:spPr>
          <a:xfrm>
            <a:off x="900000" y="6265378"/>
            <a:ext cx="9135432" cy="553998"/>
          </a:xfrm>
          <a:prstGeom prst="rect">
            <a:avLst/>
          </a:prstGeom>
          <a:no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P.O. </a:t>
            </a:r>
            <a:r>
              <a:rPr lang="en-US" sz="1000" dirty="0" err="1" smtClean="0">
                <a:solidFill>
                  <a:schemeClr val="bg1"/>
                </a:solidFill>
                <a:latin typeface="Arial" panose="020B0604020202020204" pitchFamily="34" charset="0"/>
                <a:cs typeface="Arial" panose="020B0604020202020204" pitchFamily="34" charset="0"/>
              </a:rPr>
              <a:t>Seglen</a:t>
            </a:r>
            <a:r>
              <a:rPr lang="en-US" sz="1000" dirty="0" smtClean="0">
                <a:solidFill>
                  <a:schemeClr val="bg1"/>
                </a:solidFill>
                <a:latin typeface="Arial" panose="020B0604020202020204" pitchFamily="34" charset="0"/>
                <a:cs typeface="Arial" panose="020B0604020202020204" pitchFamily="34" charset="0"/>
              </a:rPr>
              <a:t> (1997), </a:t>
            </a:r>
            <a:r>
              <a:rPr lang="en-US" sz="1000" dirty="0">
                <a:solidFill>
                  <a:schemeClr val="bg1"/>
                </a:solidFill>
                <a:latin typeface="Arial" panose="020B0604020202020204" pitchFamily="34" charset="0"/>
                <a:cs typeface="Arial" panose="020B0604020202020204" pitchFamily="34" charset="0"/>
              </a:rPr>
              <a:t>‘Why the impact factor of journals should not be used for evaluating research’, </a:t>
            </a:r>
            <a:r>
              <a:rPr lang="en-US" sz="1000" dirty="0" smtClean="0">
                <a:solidFill>
                  <a:schemeClr val="bg1"/>
                </a:solidFill>
                <a:latin typeface="Arial" panose="020B0604020202020204" pitchFamily="34" charset="0"/>
                <a:cs typeface="Arial" panose="020B0604020202020204" pitchFamily="34" charset="0"/>
              </a:rPr>
              <a:t>https</a:t>
            </a:r>
            <a:r>
              <a:rPr lang="en-US" sz="1000" dirty="0">
                <a:solidFill>
                  <a:schemeClr val="bg1"/>
                </a:solidFill>
                <a:latin typeface="Arial" panose="020B0604020202020204" pitchFamily="34" charset="0"/>
                <a:cs typeface="Arial" panose="020B0604020202020204" pitchFamily="34" charset="0"/>
              </a:rPr>
              <a:t>://</a:t>
            </a:r>
            <a:r>
              <a:rPr lang="en-US" sz="1000" dirty="0" smtClean="0">
                <a:solidFill>
                  <a:schemeClr val="bg1"/>
                </a:solidFill>
                <a:latin typeface="Arial" panose="020B0604020202020204" pitchFamily="34" charset="0"/>
                <a:cs typeface="Arial" panose="020B0604020202020204" pitchFamily="34" charset="0"/>
              </a:rPr>
              <a:t>www.ncbi.nlm.nih.gov/pmc/articles/PMC2126010</a:t>
            </a:r>
            <a:endParaRPr lang="nl-BE" sz="1000" dirty="0" smtClean="0">
              <a:solidFill>
                <a:schemeClr val="bg1"/>
              </a:solidFill>
              <a:latin typeface="Arial" panose="020B0604020202020204" pitchFamily="34" charset="0"/>
              <a:cs typeface="Arial" panose="020B0604020202020204" pitchFamily="34" charset="0"/>
            </a:endParaRPr>
          </a:p>
          <a:p>
            <a:r>
              <a:rPr lang="en-US" sz="1000" dirty="0">
                <a:solidFill>
                  <a:schemeClr val="bg1"/>
                </a:solidFill>
                <a:latin typeface="Arial" panose="020B0604020202020204" pitchFamily="34" charset="0"/>
                <a:cs typeface="Arial" panose="020B0604020202020204" pitchFamily="34" charset="0"/>
              </a:rPr>
              <a:t>S. Curry (2012), ‘Sick of impact factors’, http://occamstypewriter.org/scurry/2012/08/13/sick-of-impact-factors/</a:t>
            </a:r>
            <a:endParaRPr lang="nl-BE" sz="1000" dirty="0">
              <a:solidFill>
                <a:schemeClr val="bg1"/>
              </a:solidFill>
              <a:latin typeface="Arial" panose="020B0604020202020204" pitchFamily="34" charset="0"/>
              <a:cs typeface="Arial" panose="020B0604020202020204" pitchFamily="34" charset="0"/>
            </a:endParaRPr>
          </a:p>
          <a:p>
            <a:r>
              <a:rPr lang="nl-BE" sz="1000" dirty="0" smtClean="0">
                <a:solidFill>
                  <a:schemeClr val="bg1"/>
                </a:solidFill>
                <a:latin typeface="Arial" panose="020B0604020202020204" pitchFamily="34" charset="0"/>
                <a:cs typeface="Arial" panose="020B0604020202020204" pitchFamily="34" charset="0"/>
              </a:rPr>
              <a:t>B. </a:t>
            </a:r>
            <a:r>
              <a:rPr lang="nl-BE" sz="1000" dirty="0" err="1" smtClean="0">
                <a:solidFill>
                  <a:schemeClr val="bg1"/>
                </a:solidFill>
                <a:latin typeface="Arial" panose="020B0604020202020204" pitchFamily="34" charset="0"/>
                <a:cs typeface="Arial" panose="020B0604020202020204" pitchFamily="34" charset="0"/>
              </a:rPr>
              <a:t>Brembs</a:t>
            </a:r>
            <a:r>
              <a:rPr lang="nl-BE" sz="1000" dirty="0" smtClean="0">
                <a:solidFill>
                  <a:schemeClr val="bg1"/>
                </a:solidFill>
                <a:latin typeface="Arial" panose="020B0604020202020204" pitchFamily="34" charset="0"/>
                <a:cs typeface="Arial" panose="020B0604020202020204" pitchFamily="34" charset="0"/>
              </a:rPr>
              <a:t> et al. (2013), ‘</a:t>
            </a:r>
            <a:r>
              <a:rPr lang="nl-BE" sz="1000" dirty="0" err="1" smtClean="0">
                <a:solidFill>
                  <a:schemeClr val="bg1"/>
                </a:solidFill>
                <a:latin typeface="Arial" panose="020B0604020202020204" pitchFamily="34" charset="0"/>
                <a:cs typeface="Arial" panose="020B0604020202020204" pitchFamily="34" charset="0"/>
              </a:rPr>
              <a:t>Deep</a:t>
            </a:r>
            <a:r>
              <a:rPr lang="nl-BE" sz="1000" dirty="0" smtClean="0">
                <a:solidFill>
                  <a:schemeClr val="bg1"/>
                </a:solidFill>
                <a:latin typeface="Arial" panose="020B0604020202020204" pitchFamily="34" charset="0"/>
                <a:cs typeface="Arial" panose="020B0604020202020204" pitchFamily="34" charset="0"/>
              </a:rPr>
              <a:t> </a:t>
            </a:r>
            <a:r>
              <a:rPr lang="nl-BE" sz="1000" dirty="0">
                <a:solidFill>
                  <a:schemeClr val="bg1"/>
                </a:solidFill>
                <a:latin typeface="Arial" panose="020B0604020202020204" pitchFamily="34" charset="0"/>
                <a:cs typeface="Arial" panose="020B0604020202020204" pitchFamily="34" charset="0"/>
              </a:rPr>
              <a:t>Impact: </a:t>
            </a:r>
            <a:r>
              <a:rPr lang="nl-BE" sz="1000" dirty="0" err="1">
                <a:solidFill>
                  <a:schemeClr val="bg1"/>
                </a:solidFill>
                <a:latin typeface="Arial" panose="020B0604020202020204" pitchFamily="34" charset="0"/>
                <a:cs typeface="Arial" panose="020B0604020202020204" pitchFamily="34" charset="0"/>
              </a:rPr>
              <a:t>Unintended</a:t>
            </a:r>
            <a:r>
              <a:rPr lang="nl-BE" sz="1000" dirty="0">
                <a:solidFill>
                  <a:schemeClr val="bg1"/>
                </a:solidFill>
                <a:latin typeface="Arial" panose="020B0604020202020204" pitchFamily="34" charset="0"/>
                <a:cs typeface="Arial" panose="020B0604020202020204" pitchFamily="34" charset="0"/>
              </a:rPr>
              <a:t> Con-</a:t>
            </a:r>
            <a:r>
              <a:rPr lang="nl-BE" sz="1000" dirty="0" err="1">
                <a:solidFill>
                  <a:schemeClr val="bg1"/>
                </a:solidFill>
                <a:latin typeface="Arial" panose="020B0604020202020204" pitchFamily="34" charset="0"/>
                <a:cs typeface="Arial" panose="020B0604020202020204" pitchFamily="34" charset="0"/>
              </a:rPr>
              <a:t>sequences</a:t>
            </a:r>
            <a:r>
              <a:rPr lang="nl-BE" sz="1000" dirty="0">
                <a:solidFill>
                  <a:schemeClr val="bg1"/>
                </a:solidFill>
                <a:latin typeface="Arial" panose="020B0604020202020204" pitchFamily="34" charset="0"/>
                <a:cs typeface="Arial" panose="020B0604020202020204" pitchFamily="34" charset="0"/>
              </a:rPr>
              <a:t> of Journal </a:t>
            </a:r>
            <a:r>
              <a:rPr lang="nl-BE" sz="1000" dirty="0" smtClean="0">
                <a:solidFill>
                  <a:schemeClr val="bg1"/>
                </a:solidFill>
                <a:latin typeface="Arial" panose="020B0604020202020204" pitchFamily="34" charset="0"/>
                <a:cs typeface="Arial" panose="020B0604020202020204" pitchFamily="34" charset="0"/>
              </a:rPr>
              <a:t>Rank’, </a:t>
            </a:r>
            <a:r>
              <a:rPr lang="nl-BE" sz="1000" dirty="0">
                <a:solidFill>
                  <a:schemeClr val="bg1"/>
                </a:solidFill>
                <a:latin typeface="Arial" panose="020B0604020202020204" pitchFamily="34" charset="0"/>
                <a:cs typeface="Arial" panose="020B0604020202020204" pitchFamily="34" charset="0"/>
              </a:rPr>
              <a:t>https://doi.org/10.3389/fnhum.2013.00291</a:t>
            </a:r>
            <a:endParaRPr lang="nl-BE" sz="1000"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73889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latin typeface="Arial" panose="020B0604020202020204" pitchFamily="34" charset="0"/>
                <a:cs typeface="Arial" panose="020B0604020202020204" pitchFamily="34" charset="0"/>
              </a:rPr>
              <a:t>Prestige: impact factor</a:t>
            </a:r>
            <a:endParaRPr lang="nl-BE"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76000" y="1627552"/>
            <a:ext cx="10567622" cy="3938548"/>
          </a:xfrm>
        </p:spPr>
        <p:txBody>
          <a:bodyPr>
            <a:normAutofit fontScale="70000" lnSpcReduction="20000"/>
          </a:bodyPr>
          <a:lstStyle/>
          <a:p>
            <a:endParaRPr lang="en-US" dirty="0" smtClean="0">
              <a:latin typeface="+mn-lt"/>
            </a:endParaRPr>
          </a:p>
          <a:p>
            <a:pPr marL="0" indent="0" algn="ctr">
              <a:buNone/>
            </a:pPr>
            <a:r>
              <a:rPr lang="en-US" dirty="0" smtClean="0">
                <a:latin typeface="Arial" panose="020B0604020202020204" pitchFamily="34" charset="0"/>
                <a:cs typeface="Arial" panose="020B0604020202020204" pitchFamily="34" charset="0"/>
              </a:rPr>
              <a:t>“</a:t>
            </a:r>
            <a:r>
              <a:rPr lang="en-US" dirty="0"/>
              <a:t>The malady seems to particularly afflict researchers in science, technology and medicine who, astonishingly for a group that prizes its intelligence, have acquired a dependency on a valuation system that is grounded in falsity</a:t>
            </a:r>
            <a:r>
              <a:rPr lang="en-US" dirty="0" smtClean="0"/>
              <a:t>. …</a:t>
            </a:r>
          </a:p>
          <a:p>
            <a:pPr marL="0" indent="0" algn="ctr">
              <a:buNone/>
            </a:pPr>
            <a:endParaRPr lang="en-US" sz="4000" b="1" dirty="0">
              <a:latin typeface="Arial" panose="020B0604020202020204" pitchFamily="34" charset="0"/>
              <a:cs typeface="Arial" panose="020B0604020202020204" pitchFamily="34" charset="0"/>
            </a:endParaRPr>
          </a:p>
          <a:p>
            <a:pPr marL="0" indent="0" algn="ctr" fontAlgn="base">
              <a:buNone/>
            </a:pPr>
            <a:r>
              <a:rPr lang="en-US" sz="4600" b="1" dirty="0"/>
              <a:t>if you use impact factors you are statistically </a:t>
            </a:r>
            <a:r>
              <a:rPr lang="en-US" sz="4600" b="1" dirty="0" smtClean="0"/>
              <a:t>illiterate</a:t>
            </a:r>
          </a:p>
          <a:p>
            <a:pPr marL="0" indent="0" fontAlgn="base">
              <a:buNone/>
            </a:pPr>
            <a:endParaRPr lang="en-US" dirty="0"/>
          </a:p>
          <a:p>
            <a:pPr lvl="1" fontAlgn="base"/>
            <a:r>
              <a:rPr lang="en-US" dirty="0"/>
              <a:t>If you include journal impact factors in the list of publications in your </a:t>
            </a:r>
            <a:r>
              <a:rPr lang="en-US" i="1" dirty="0"/>
              <a:t>cv</a:t>
            </a:r>
            <a:r>
              <a:rPr lang="en-US" dirty="0"/>
              <a:t>, you are statistically illiterate.</a:t>
            </a:r>
          </a:p>
          <a:p>
            <a:pPr lvl="1" fontAlgn="base"/>
            <a:r>
              <a:rPr lang="en-US" dirty="0"/>
              <a:t>If you are judging grant or promotion applications and find yourself scanning the applicant’s publications, checking off the impact factors, you are statistically illiterate.</a:t>
            </a:r>
          </a:p>
          <a:p>
            <a:pPr lvl="1" fontAlgn="base"/>
            <a:r>
              <a:rPr lang="en-US" dirty="0"/>
              <a:t>If you publish a journal that trumpets its impact factor in adverts or emails, you are statistically illiterate. (If you trumpet that impact factor to three decimal places, there is little hope for you.)</a:t>
            </a:r>
          </a:p>
          <a:p>
            <a:pPr lvl="1" fontAlgn="base"/>
            <a:r>
              <a:rPr lang="en-US" dirty="0"/>
              <a:t>If you see someone else using impact factors and make no attempt at correction, you connive at statistical illiteracy</a:t>
            </a:r>
            <a:r>
              <a:rPr lang="en-US" dirty="0" smtClean="0"/>
              <a:t>.”</a:t>
            </a:r>
            <a:endParaRPr lang="en-US" dirty="0"/>
          </a:p>
          <a:p>
            <a:pPr marL="0" indent="0">
              <a:buNone/>
            </a:pPr>
            <a:endParaRPr lang="nl-BE" dirty="0"/>
          </a:p>
        </p:txBody>
      </p:sp>
      <p:sp>
        <p:nvSpPr>
          <p:cNvPr id="4" name="Slide Number Placeholder 3"/>
          <p:cNvSpPr>
            <a:spLocks noGrp="1"/>
          </p:cNvSpPr>
          <p:nvPr>
            <p:ph type="sldNum" sz="quarter" idx="12"/>
          </p:nvPr>
        </p:nvSpPr>
        <p:spPr/>
        <p:txBody>
          <a:bodyPr/>
          <a:lstStyle/>
          <a:p>
            <a:fld id="{85114D95-D6A6-084A-9D9C-617B45E258AD}" type="slidenum">
              <a:rPr lang="nl-NL" smtClean="0"/>
              <a:t>17</a:t>
            </a:fld>
            <a:endParaRPr lang="nl-NL" dirty="0"/>
          </a:p>
        </p:txBody>
      </p:sp>
      <p:sp>
        <p:nvSpPr>
          <p:cNvPr id="6" name="TextBox 5"/>
          <p:cNvSpPr txBox="1"/>
          <p:nvPr/>
        </p:nvSpPr>
        <p:spPr>
          <a:xfrm>
            <a:off x="900000" y="6419266"/>
            <a:ext cx="9135432" cy="246221"/>
          </a:xfrm>
          <a:prstGeom prst="rect">
            <a:avLst/>
          </a:prstGeom>
          <a:no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S. Curry (</a:t>
            </a:r>
            <a:r>
              <a:rPr lang="en-US" sz="1000" dirty="0" smtClean="0">
                <a:solidFill>
                  <a:schemeClr val="bg1"/>
                </a:solidFill>
                <a:latin typeface="Arial" panose="020B0604020202020204" pitchFamily="34" charset="0"/>
                <a:cs typeface="Arial" panose="020B0604020202020204" pitchFamily="34" charset="0"/>
              </a:rPr>
              <a:t>2012), </a:t>
            </a:r>
            <a:r>
              <a:rPr lang="en-US" sz="1000" dirty="0">
                <a:solidFill>
                  <a:schemeClr val="bg1"/>
                </a:solidFill>
                <a:latin typeface="Arial" panose="020B0604020202020204" pitchFamily="34" charset="0"/>
                <a:cs typeface="Arial" panose="020B0604020202020204" pitchFamily="34" charset="0"/>
              </a:rPr>
              <a:t>‘Sick of impact factors’, http://occamstypewriter.org/scurry/2012/08/13/sick-of-impact-factors/</a:t>
            </a:r>
            <a:endParaRPr lang="nl-BE"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86929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latin typeface="Arial" panose="020B0604020202020204" pitchFamily="34" charset="0"/>
                <a:cs typeface="Arial" panose="020B0604020202020204" pitchFamily="34" charset="0"/>
              </a:rPr>
              <a:t>Prestige: impact factor</a:t>
            </a:r>
            <a:endParaRPr lang="nl-BE"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76000" y="1627552"/>
            <a:ext cx="10567622" cy="3938548"/>
          </a:xfrm>
        </p:spPr>
        <p:txBody>
          <a:bodyPr>
            <a:normAutofit/>
          </a:bodyPr>
          <a:lstStyle/>
          <a:p>
            <a:endParaRPr lang="en-US" dirty="0" smtClean="0">
              <a:latin typeface="+mn-lt"/>
            </a:endParaRPr>
          </a:p>
          <a:p>
            <a:pPr marL="0" indent="0" algn="ctr">
              <a:buNone/>
            </a:pPr>
            <a:r>
              <a:rPr lang="en-US" dirty="0" smtClean="0">
                <a:latin typeface="Arial" panose="020B0604020202020204" pitchFamily="34" charset="0"/>
                <a:cs typeface="Arial" panose="020B0604020202020204" pitchFamily="34" charset="0"/>
              </a:rPr>
              <a:t>P.S. critique of JIF has nothing to do with a “radical OA agenda”</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i="1" dirty="0" smtClean="0">
                <a:latin typeface="Arial" panose="020B0604020202020204" pitchFamily="34" charset="0"/>
                <a:cs typeface="Arial" panose="020B0604020202020204" pitchFamily="34" charset="0"/>
              </a:rPr>
              <a:t>“an increasing number of fully OA publications are attaining higher impact factors at faster rates than their subscription and hybrid counterparts”</a:t>
            </a:r>
            <a:endParaRPr lang="en-US" i="1" dirty="0"/>
          </a:p>
          <a:p>
            <a:pPr marL="0" indent="0">
              <a:buNone/>
            </a:pPr>
            <a:endParaRPr lang="nl-BE" dirty="0"/>
          </a:p>
        </p:txBody>
      </p:sp>
      <p:sp>
        <p:nvSpPr>
          <p:cNvPr id="4" name="Slide Number Placeholder 3"/>
          <p:cNvSpPr>
            <a:spLocks noGrp="1"/>
          </p:cNvSpPr>
          <p:nvPr>
            <p:ph type="sldNum" sz="quarter" idx="12"/>
          </p:nvPr>
        </p:nvSpPr>
        <p:spPr/>
        <p:txBody>
          <a:bodyPr/>
          <a:lstStyle/>
          <a:p>
            <a:fld id="{85114D95-D6A6-084A-9D9C-617B45E258AD}" type="slidenum">
              <a:rPr lang="nl-NL" smtClean="0"/>
              <a:t>18</a:t>
            </a:fld>
            <a:endParaRPr lang="nl-NL" dirty="0"/>
          </a:p>
        </p:txBody>
      </p:sp>
      <p:sp>
        <p:nvSpPr>
          <p:cNvPr id="6" name="TextBox 5"/>
          <p:cNvSpPr txBox="1"/>
          <p:nvPr/>
        </p:nvSpPr>
        <p:spPr>
          <a:xfrm>
            <a:off x="900000" y="6288461"/>
            <a:ext cx="9135432" cy="507831"/>
          </a:xfrm>
          <a:prstGeom prst="rect">
            <a:avLst/>
          </a:prstGeom>
          <a:noFill/>
        </p:spPr>
        <p:txBody>
          <a:bodyPr wrap="square" rtlCol="0">
            <a:spAutoFit/>
          </a:bodyPr>
          <a:lstStyle/>
          <a:p>
            <a:r>
              <a:rPr lang="en-US" sz="900" dirty="0">
                <a:solidFill>
                  <a:schemeClr val="bg1"/>
                </a:solidFill>
                <a:latin typeface="Arial" panose="020B0604020202020204" pitchFamily="34" charset="0"/>
                <a:cs typeface="Arial" panose="020B0604020202020204" pitchFamily="34" charset="0"/>
              </a:rPr>
              <a:t>D. Pollock – A. Michael  (</a:t>
            </a:r>
            <a:r>
              <a:rPr lang="en-US" sz="900" dirty="0" smtClean="0">
                <a:solidFill>
                  <a:schemeClr val="bg1"/>
                </a:solidFill>
                <a:latin typeface="Arial" panose="020B0604020202020204" pitchFamily="34" charset="0"/>
                <a:cs typeface="Arial" panose="020B0604020202020204" pitchFamily="34" charset="0"/>
              </a:rPr>
              <a:t>2018), ‘News &amp; Views: Evaluating Quality in Open Access Journals’, https://deltathink,com/news-views-evaluating-quality-in-open-access-journals</a:t>
            </a:r>
          </a:p>
          <a:p>
            <a:r>
              <a:rPr lang="en-US" sz="900" dirty="0" smtClean="0">
                <a:solidFill>
                  <a:schemeClr val="bg1"/>
                </a:solidFill>
                <a:latin typeface="Arial" panose="020B0604020202020204" pitchFamily="34" charset="0"/>
                <a:cs typeface="Arial" panose="020B0604020202020204" pitchFamily="34" charset="0"/>
              </a:rPr>
              <a:t>D. Pollock – A. Michael  </a:t>
            </a:r>
            <a:r>
              <a:rPr lang="en-US" sz="900" dirty="0">
                <a:solidFill>
                  <a:schemeClr val="bg1"/>
                </a:solidFill>
                <a:latin typeface="Arial" panose="020B0604020202020204" pitchFamily="34" charset="0"/>
                <a:cs typeface="Arial" panose="020B0604020202020204" pitchFamily="34" charset="0"/>
              </a:rPr>
              <a:t>(</a:t>
            </a:r>
            <a:r>
              <a:rPr lang="en-US" sz="900" dirty="0" smtClean="0">
                <a:solidFill>
                  <a:schemeClr val="bg1"/>
                </a:solidFill>
                <a:latin typeface="Arial" panose="020B0604020202020204" pitchFamily="34" charset="0"/>
                <a:cs typeface="Arial" panose="020B0604020202020204" pitchFamily="34" charset="0"/>
              </a:rPr>
              <a:t>2019), ‘Open access </a:t>
            </a:r>
            <a:r>
              <a:rPr lang="en-US" sz="900" dirty="0" err="1" smtClean="0">
                <a:solidFill>
                  <a:schemeClr val="bg1"/>
                </a:solidFill>
                <a:latin typeface="Arial" panose="020B0604020202020204" pitchFamily="34" charset="0"/>
                <a:cs typeface="Arial" panose="020B0604020202020204" pitchFamily="34" charset="0"/>
              </a:rPr>
              <a:t>mythbusting</a:t>
            </a:r>
            <a:r>
              <a:rPr lang="en-US" sz="900" dirty="0" smtClean="0">
                <a:solidFill>
                  <a:schemeClr val="bg1"/>
                </a:solidFill>
                <a:latin typeface="Arial" panose="020B0604020202020204" pitchFamily="34" charset="0"/>
                <a:cs typeface="Arial" panose="020B0604020202020204" pitchFamily="34" charset="0"/>
              </a:rPr>
              <a:t>: testing two prevailing assumptions about the effects of open access adoption’, https://doi.org/10.1002/leap.1209</a:t>
            </a:r>
          </a:p>
          <a:p>
            <a:r>
              <a:rPr lang="en-US" sz="900" dirty="0" smtClean="0">
                <a:solidFill>
                  <a:schemeClr val="bg1"/>
                </a:solidFill>
                <a:latin typeface="Arial" panose="020B0604020202020204" pitchFamily="34" charset="0"/>
                <a:cs typeface="Arial" panose="020B0604020202020204" pitchFamily="34" charset="0"/>
              </a:rPr>
              <a:t>F. </a:t>
            </a:r>
            <a:r>
              <a:rPr lang="en-US" sz="900" dirty="0" err="1" smtClean="0">
                <a:solidFill>
                  <a:schemeClr val="bg1"/>
                </a:solidFill>
                <a:latin typeface="Arial" panose="020B0604020202020204" pitchFamily="34" charset="0"/>
                <a:cs typeface="Arial" panose="020B0604020202020204" pitchFamily="34" charset="0"/>
              </a:rPr>
              <a:t>Momeni</a:t>
            </a:r>
            <a:r>
              <a:rPr lang="en-US" sz="900" dirty="0" smtClean="0">
                <a:solidFill>
                  <a:schemeClr val="bg1"/>
                </a:solidFill>
                <a:latin typeface="Arial" panose="020B0604020202020204" pitchFamily="34" charset="0"/>
                <a:cs typeface="Arial" panose="020B0604020202020204" pitchFamily="34" charset="0"/>
              </a:rPr>
              <a:t> et al. (2019), ‘From closed to open access: A case study of flipped journals</a:t>
            </a:r>
            <a:r>
              <a:rPr lang="en-US" sz="900" dirty="0">
                <a:solidFill>
                  <a:schemeClr val="bg1"/>
                </a:solidFill>
                <a:latin typeface="Arial" panose="020B0604020202020204" pitchFamily="34" charset="0"/>
                <a:cs typeface="Arial" panose="020B0604020202020204" pitchFamily="34" charset="0"/>
              </a:rPr>
              <a:t>’, https://arxiv.org/abs/1903.11682</a:t>
            </a:r>
            <a:endParaRPr lang="nl-BE" sz="9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23566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Prestige: legacy publishers</a:t>
            </a:r>
            <a:endParaRPr lang="nl-BE" dirty="0"/>
          </a:p>
        </p:txBody>
      </p:sp>
      <p:sp>
        <p:nvSpPr>
          <p:cNvPr id="3" name="Content Placeholder 2"/>
          <p:cNvSpPr>
            <a:spLocks noGrp="1"/>
          </p:cNvSpPr>
          <p:nvPr>
            <p:ph idx="1"/>
          </p:nvPr>
        </p:nvSpPr>
        <p:spPr/>
        <p:txBody>
          <a:bodyPr>
            <a:normAutofit fontScale="77500" lnSpcReduction="20000"/>
          </a:bodyPr>
          <a:lstStyle/>
          <a:p>
            <a:pPr marL="0" indent="0" algn="ctr">
              <a:buNone/>
            </a:pPr>
            <a:r>
              <a:rPr lang="en-US" sz="3800" b="1" dirty="0" smtClean="0"/>
              <a:t>the most prestigious journals publish the least reliable science</a:t>
            </a:r>
            <a:endParaRPr lang="en-US" sz="3800" dirty="0" smtClean="0"/>
          </a:p>
          <a:p>
            <a:pPr marL="0" indent="0">
              <a:buNone/>
            </a:pPr>
            <a:endParaRPr lang="en-US" dirty="0" smtClean="0"/>
          </a:p>
          <a:p>
            <a:pPr marL="0" indent="0">
              <a:buNone/>
            </a:pPr>
            <a:r>
              <a:rPr lang="en-US" dirty="0" smtClean="0"/>
              <a:t>e.g. social and personality psychology journals with the highest JIFs tend to publish studies with smaller sample sizes and lower statistical power</a:t>
            </a:r>
          </a:p>
          <a:p>
            <a:pPr marL="0" indent="0">
              <a:buNone/>
            </a:pPr>
            <a:r>
              <a:rPr lang="en-US" dirty="0" smtClean="0"/>
              <a:t>e.g. two thirds of a sample of clinical trial studies published in medical journals with high JIFs did not report all the parameters necessary to justify sample size calculations, or had problems with their calculations</a:t>
            </a:r>
          </a:p>
          <a:p>
            <a:pPr marL="0" indent="0">
              <a:buNone/>
            </a:pPr>
            <a:endParaRPr lang="en-US" dirty="0"/>
          </a:p>
          <a:p>
            <a:pPr marL="0" indent="0">
              <a:buNone/>
            </a:pPr>
            <a:r>
              <a:rPr lang="en-US" dirty="0" smtClean="0"/>
              <a:t>e.g. case study from 2017 of 58 letters sent to </a:t>
            </a:r>
            <a:r>
              <a:rPr lang="en-US" i="1" dirty="0"/>
              <a:t>N</a:t>
            </a:r>
            <a:r>
              <a:rPr lang="en-US" i="1" dirty="0" smtClean="0"/>
              <a:t>ew England Journal of Medicine</a:t>
            </a:r>
            <a:r>
              <a:rPr lang="en-US" dirty="0" smtClean="0"/>
              <a:t>, </a:t>
            </a:r>
            <a:r>
              <a:rPr lang="en-US" i="1" dirty="0" smtClean="0"/>
              <a:t>Journal of the American Medical Association</a:t>
            </a:r>
            <a:r>
              <a:rPr lang="en-US" dirty="0" smtClean="0"/>
              <a:t>, </a:t>
            </a:r>
            <a:r>
              <a:rPr lang="en-US" i="1" dirty="0" smtClean="0"/>
              <a:t>Annals of Internal Medicine</a:t>
            </a:r>
            <a:r>
              <a:rPr lang="en-US" dirty="0" smtClean="0"/>
              <a:t>, </a:t>
            </a:r>
            <a:r>
              <a:rPr lang="en-US" i="1" dirty="0" smtClean="0"/>
              <a:t>British Medical Journal</a:t>
            </a:r>
            <a:r>
              <a:rPr lang="en-US" dirty="0" smtClean="0"/>
              <a:t> and </a:t>
            </a:r>
            <a:r>
              <a:rPr lang="en-US" i="1" dirty="0" smtClean="0"/>
              <a:t>The Lancet </a:t>
            </a:r>
            <a:r>
              <a:rPr lang="en-US" dirty="0" smtClean="0"/>
              <a:t>correcting misreporting on clinical trials</a:t>
            </a:r>
          </a:p>
          <a:p>
            <a:pPr marL="457200" lvl="1" indent="0">
              <a:buNone/>
            </a:pPr>
            <a:r>
              <a:rPr lang="en-US" dirty="0" smtClean="0"/>
              <a:t>only 23 were published</a:t>
            </a:r>
          </a:p>
          <a:p>
            <a:pPr marL="457200" lvl="1" indent="0">
              <a:buNone/>
            </a:pPr>
            <a:r>
              <a:rPr lang="en-US" dirty="0" smtClean="0"/>
              <a:t>NEJM and JAMA rejected all letters, BMJ accepted all letters as online comments only</a:t>
            </a:r>
          </a:p>
          <a:p>
            <a:pPr marL="457200" lvl="1" indent="0">
              <a:buNone/>
            </a:pPr>
            <a:endParaRPr lang="en-US" dirty="0" smtClean="0"/>
          </a:p>
          <a:p>
            <a:pPr marL="0" indent="0">
              <a:buNone/>
            </a:pPr>
            <a:endParaRPr lang="en-US" dirty="0"/>
          </a:p>
          <a:p>
            <a:pPr marL="0" indent="0">
              <a:buNone/>
            </a:pPr>
            <a:endParaRPr lang="nl-BE" dirty="0"/>
          </a:p>
        </p:txBody>
      </p:sp>
      <p:sp>
        <p:nvSpPr>
          <p:cNvPr id="4" name="Slide Number Placeholder 3"/>
          <p:cNvSpPr>
            <a:spLocks noGrp="1"/>
          </p:cNvSpPr>
          <p:nvPr>
            <p:ph type="sldNum" sz="quarter" idx="12"/>
          </p:nvPr>
        </p:nvSpPr>
        <p:spPr/>
        <p:txBody>
          <a:bodyPr/>
          <a:lstStyle/>
          <a:p>
            <a:fld id="{85114D95-D6A6-084A-9D9C-617B45E258AD}" type="slidenum">
              <a:rPr lang="nl-NL" smtClean="0"/>
              <a:t>19</a:t>
            </a:fld>
            <a:endParaRPr lang="nl-NL" dirty="0"/>
          </a:p>
        </p:txBody>
      </p:sp>
      <p:sp>
        <p:nvSpPr>
          <p:cNvPr id="5" name="TextBox 4"/>
          <p:cNvSpPr txBox="1"/>
          <p:nvPr/>
        </p:nvSpPr>
        <p:spPr>
          <a:xfrm>
            <a:off x="809565" y="6265378"/>
            <a:ext cx="9135432" cy="553998"/>
          </a:xfrm>
          <a:prstGeom prst="rect">
            <a:avLst/>
          </a:prstGeom>
          <a:noFill/>
        </p:spPr>
        <p:txBody>
          <a:bodyPr wrap="square" rtlCol="0">
            <a:spAutoFit/>
          </a:bodyPr>
          <a:lstStyle/>
          <a:p>
            <a:r>
              <a:rPr lang="nl-BE" sz="1000" dirty="0" smtClean="0">
                <a:solidFill>
                  <a:schemeClr val="bg1"/>
                </a:solidFill>
                <a:latin typeface="Arial" panose="020B0604020202020204" pitchFamily="34" charset="0"/>
                <a:cs typeface="Arial" panose="020B0604020202020204" pitchFamily="34" charset="0"/>
              </a:rPr>
              <a:t>B. </a:t>
            </a:r>
            <a:r>
              <a:rPr lang="nl-BE" sz="1000" dirty="0" err="1" smtClean="0">
                <a:solidFill>
                  <a:schemeClr val="bg1"/>
                </a:solidFill>
                <a:latin typeface="Arial" panose="020B0604020202020204" pitchFamily="34" charset="0"/>
                <a:cs typeface="Arial" panose="020B0604020202020204" pitchFamily="34" charset="0"/>
              </a:rPr>
              <a:t>Brembs</a:t>
            </a:r>
            <a:r>
              <a:rPr lang="nl-BE" sz="1000" dirty="0" smtClean="0">
                <a:solidFill>
                  <a:schemeClr val="bg1"/>
                </a:solidFill>
                <a:latin typeface="Arial" panose="020B0604020202020204" pitchFamily="34" charset="0"/>
                <a:cs typeface="Arial" panose="020B0604020202020204" pitchFamily="34" charset="0"/>
              </a:rPr>
              <a:t> (2019), ‘</a:t>
            </a:r>
            <a:r>
              <a:rPr lang="nl-BE" sz="1000" dirty="0" err="1" smtClean="0">
                <a:solidFill>
                  <a:schemeClr val="bg1"/>
                </a:solidFill>
                <a:latin typeface="Arial" panose="020B0604020202020204" pitchFamily="34" charset="0"/>
                <a:cs typeface="Arial" panose="020B0604020202020204" pitchFamily="34" charset="0"/>
              </a:rPr>
              <a:t>Reliable</a:t>
            </a:r>
            <a:r>
              <a:rPr lang="nl-BE" sz="1000" dirty="0" smtClean="0">
                <a:solidFill>
                  <a:schemeClr val="bg1"/>
                </a:solidFill>
                <a:latin typeface="Arial" panose="020B0604020202020204" pitchFamily="34" charset="0"/>
                <a:cs typeface="Arial" panose="020B0604020202020204" pitchFamily="34" charset="0"/>
              </a:rPr>
              <a:t> novelty: new </a:t>
            </a:r>
            <a:r>
              <a:rPr lang="nl-BE" sz="1000" dirty="0" err="1" smtClean="0">
                <a:solidFill>
                  <a:schemeClr val="bg1"/>
                </a:solidFill>
                <a:latin typeface="Arial" panose="020B0604020202020204" pitchFamily="34" charset="0"/>
                <a:cs typeface="Arial" panose="020B0604020202020204" pitchFamily="34" charset="0"/>
              </a:rPr>
              <a:t>should</a:t>
            </a:r>
            <a:r>
              <a:rPr lang="nl-BE" sz="1000" dirty="0" smtClean="0">
                <a:solidFill>
                  <a:schemeClr val="bg1"/>
                </a:solidFill>
                <a:latin typeface="Arial" panose="020B0604020202020204" pitchFamily="34" charset="0"/>
                <a:cs typeface="Arial" panose="020B0604020202020204" pitchFamily="34" charset="0"/>
              </a:rPr>
              <a:t> </a:t>
            </a:r>
            <a:r>
              <a:rPr lang="nl-BE" sz="1000" dirty="0" err="1" smtClean="0">
                <a:solidFill>
                  <a:schemeClr val="bg1"/>
                </a:solidFill>
                <a:latin typeface="Arial" panose="020B0604020202020204" pitchFamily="34" charset="0"/>
                <a:cs typeface="Arial" panose="020B0604020202020204" pitchFamily="34" charset="0"/>
              </a:rPr>
              <a:t>not</a:t>
            </a:r>
            <a:r>
              <a:rPr lang="nl-BE" sz="1000" dirty="0" smtClean="0">
                <a:solidFill>
                  <a:schemeClr val="bg1"/>
                </a:solidFill>
                <a:latin typeface="Arial" panose="020B0604020202020204" pitchFamily="34" charset="0"/>
                <a:cs typeface="Arial" panose="020B0604020202020204" pitchFamily="34" charset="0"/>
              </a:rPr>
              <a:t> </a:t>
            </a:r>
            <a:r>
              <a:rPr lang="nl-BE" sz="1000" dirty="0" err="1" smtClean="0">
                <a:solidFill>
                  <a:schemeClr val="bg1"/>
                </a:solidFill>
                <a:latin typeface="Arial" panose="020B0604020202020204" pitchFamily="34" charset="0"/>
                <a:cs typeface="Arial" panose="020B0604020202020204" pitchFamily="34" charset="0"/>
              </a:rPr>
              <a:t>trump</a:t>
            </a:r>
            <a:r>
              <a:rPr lang="nl-BE" sz="1000" dirty="0" smtClean="0">
                <a:solidFill>
                  <a:schemeClr val="bg1"/>
                </a:solidFill>
                <a:latin typeface="Arial" panose="020B0604020202020204" pitchFamily="34" charset="0"/>
                <a:cs typeface="Arial" panose="020B0604020202020204" pitchFamily="34" charset="0"/>
              </a:rPr>
              <a:t> </a:t>
            </a:r>
            <a:r>
              <a:rPr lang="nl-BE" sz="1000" dirty="0" err="1" smtClean="0">
                <a:solidFill>
                  <a:schemeClr val="bg1"/>
                </a:solidFill>
                <a:latin typeface="Arial" panose="020B0604020202020204" pitchFamily="34" charset="0"/>
                <a:cs typeface="Arial" panose="020B0604020202020204" pitchFamily="34" charset="0"/>
              </a:rPr>
              <a:t>true</a:t>
            </a:r>
            <a:r>
              <a:rPr lang="nl-BE" sz="1000" dirty="0" smtClean="0">
                <a:solidFill>
                  <a:schemeClr val="bg1"/>
                </a:solidFill>
                <a:latin typeface="Arial" panose="020B0604020202020204" pitchFamily="34" charset="0"/>
                <a:cs typeface="Arial" panose="020B0604020202020204" pitchFamily="34" charset="0"/>
              </a:rPr>
              <a:t>’, https://doi.org/10,1371/journal.pbio.300117; </a:t>
            </a:r>
            <a:r>
              <a:rPr lang="en-US" sz="1000" dirty="0" smtClean="0">
                <a:solidFill>
                  <a:schemeClr val="bg1"/>
                </a:solidFill>
                <a:latin typeface="Arial" panose="020B0604020202020204" pitchFamily="34" charset="0"/>
                <a:cs typeface="Arial" panose="020B0604020202020204" pitchFamily="34" charset="0"/>
              </a:rPr>
              <a:t>E.C. McKiernan et al. (2019), ‘Use of Journal Impact Factor in academic review, promotion, and tenure evaluations’, https://doi.org/10.7287/peerj.preprints.27638v2; B. </a:t>
            </a:r>
            <a:r>
              <a:rPr lang="en-US" sz="1000" dirty="0" err="1" smtClean="0">
                <a:solidFill>
                  <a:schemeClr val="bg1"/>
                </a:solidFill>
                <a:latin typeface="Arial" panose="020B0604020202020204" pitchFamily="34" charset="0"/>
                <a:cs typeface="Arial" panose="020B0604020202020204" pitchFamily="34" charset="0"/>
              </a:rPr>
              <a:t>Goldacre</a:t>
            </a:r>
            <a:r>
              <a:rPr lang="en-US" sz="1000" dirty="0" smtClean="0">
                <a:solidFill>
                  <a:schemeClr val="bg1"/>
                </a:solidFill>
                <a:latin typeface="Arial" panose="020B0604020202020204" pitchFamily="34" charset="0"/>
                <a:cs typeface="Arial" panose="020B0604020202020204" pitchFamily="34" charset="0"/>
              </a:rPr>
              <a:t> et al., ‘</a:t>
            </a:r>
            <a:r>
              <a:rPr lang="en-US" sz="1000" dirty="0" err="1" smtClean="0">
                <a:solidFill>
                  <a:schemeClr val="bg1"/>
                </a:solidFill>
                <a:latin typeface="Arial" panose="020B0604020202020204" pitchFamily="34" charset="0"/>
                <a:cs typeface="Arial" panose="020B0604020202020204" pitchFamily="34" charset="0"/>
              </a:rPr>
              <a:t>COMPare</a:t>
            </a:r>
            <a:r>
              <a:rPr lang="en-US" sz="1000" dirty="0" smtClean="0">
                <a:solidFill>
                  <a:schemeClr val="bg1"/>
                </a:solidFill>
                <a:latin typeface="Arial" panose="020B0604020202020204" pitchFamily="34" charset="0"/>
                <a:cs typeface="Arial" panose="020B0604020202020204" pitchFamily="34" charset="0"/>
              </a:rPr>
              <a:t>: Qualitative analysis of researchers’ responses to critical correspondence on a cohort of 58 misreported trials’, https://doi.org/10.1186/s13063-019-3172-3</a:t>
            </a:r>
            <a:endParaRPr lang="nl-BE"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61583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78971" y="1714067"/>
            <a:ext cx="11414628" cy="3641704"/>
          </a:xfrm>
        </p:spPr>
        <p:txBody>
          <a:bodyPr>
            <a:normAutofit/>
          </a:bodyPr>
          <a:lstStyle/>
          <a:p>
            <a:pPr marL="0" indent="0" algn="ctr">
              <a:buNone/>
            </a:pPr>
            <a:endParaRPr lang="nl-BE" dirty="0" smtClean="0"/>
          </a:p>
          <a:p>
            <a:pPr lvl="1">
              <a:buFont typeface="Wingdings" pitchFamily="2" charset="2"/>
              <a:buChar char="§"/>
            </a:pPr>
            <a:r>
              <a:rPr lang="nl-BE" sz="2400" dirty="0" err="1" smtClean="0">
                <a:latin typeface="Arial" panose="020B0604020202020204" pitchFamily="34" charset="0"/>
                <a:cs typeface="Arial" panose="020B0604020202020204" pitchFamily="34" charset="0"/>
              </a:rPr>
              <a:t>the</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problem</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with</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scholarly</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publishing</a:t>
            </a:r>
            <a:endParaRPr lang="nl-BE" sz="2400" dirty="0">
              <a:latin typeface="Arial" panose="020B0604020202020204" pitchFamily="34" charset="0"/>
              <a:cs typeface="Arial" panose="020B0604020202020204" pitchFamily="34" charset="0"/>
            </a:endParaRPr>
          </a:p>
          <a:p>
            <a:pPr lvl="1">
              <a:buFont typeface="Wingdings" pitchFamily="2" charset="2"/>
              <a:buChar char="§"/>
            </a:pPr>
            <a:endParaRPr lang="nl-BE" sz="2400" dirty="0" smtClean="0">
              <a:latin typeface="Arial" panose="020B0604020202020204" pitchFamily="34" charset="0"/>
              <a:cs typeface="Arial" panose="020B0604020202020204" pitchFamily="34" charset="0"/>
            </a:endParaRPr>
          </a:p>
          <a:p>
            <a:pPr lvl="1">
              <a:buFont typeface="Wingdings" pitchFamily="2" charset="2"/>
              <a:buChar char="§"/>
            </a:pPr>
            <a:r>
              <a:rPr lang="nl-BE" dirty="0" err="1" smtClean="0">
                <a:latin typeface="Arial" panose="020B0604020202020204" pitchFamily="34" charset="0"/>
                <a:cs typeface="Arial" panose="020B0604020202020204" pitchFamily="34" charset="0"/>
              </a:rPr>
              <a:t>challenge</a:t>
            </a:r>
            <a:r>
              <a:rPr lang="nl-BE" dirty="0" smtClean="0">
                <a:latin typeface="Arial" panose="020B0604020202020204" pitchFamily="34" charset="0"/>
                <a:cs typeface="Arial" panose="020B0604020202020204" pitchFamily="34" charset="0"/>
              </a:rPr>
              <a:t>: prestige (</a:t>
            </a:r>
            <a:r>
              <a:rPr lang="nl-BE" dirty="0" err="1" smtClean="0">
                <a:latin typeface="Arial" panose="020B0604020202020204" pitchFamily="34" charset="0"/>
                <a:cs typeface="Arial" panose="020B0604020202020204" pitchFamily="34" charset="0"/>
              </a:rPr>
              <a:t>journal</a:t>
            </a:r>
            <a:r>
              <a:rPr lang="nl-BE" dirty="0" smtClean="0">
                <a:latin typeface="Arial" panose="020B0604020202020204" pitchFamily="34" charset="0"/>
                <a:cs typeface="Arial" panose="020B0604020202020204" pitchFamily="34" charset="0"/>
              </a:rPr>
              <a:t> </a:t>
            </a:r>
            <a:r>
              <a:rPr lang="nl-BE" sz="2400" dirty="0" smtClean="0">
                <a:latin typeface="Arial" panose="020B0604020202020204" pitchFamily="34" charset="0"/>
                <a:cs typeface="Arial" panose="020B0604020202020204" pitchFamily="34" charset="0"/>
              </a:rPr>
              <a:t>impact factor, </a:t>
            </a:r>
            <a:r>
              <a:rPr lang="nl-BE" sz="2400" dirty="0" err="1" smtClean="0">
                <a:latin typeface="Arial" panose="020B0604020202020204" pitchFamily="34" charset="0"/>
                <a:cs typeface="Arial" panose="020B0604020202020204" pitchFamily="34" charset="0"/>
              </a:rPr>
              <a:t>legacy</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publishers</a:t>
            </a:r>
            <a:r>
              <a:rPr lang="nl-BE" sz="2400" dirty="0" smtClean="0">
                <a:latin typeface="Arial" panose="020B0604020202020204" pitchFamily="34" charset="0"/>
                <a:cs typeface="Arial" panose="020B0604020202020204" pitchFamily="34" charset="0"/>
              </a:rPr>
              <a:t>)</a:t>
            </a:r>
          </a:p>
          <a:p>
            <a:pPr lvl="1">
              <a:buFont typeface="Wingdings" pitchFamily="2" charset="2"/>
              <a:buChar char="§"/>
            </a:pPr>
            <a:endParaRPr lang="en-US" dirty="0" smtClean="0">
              <a:latin typeface="Arial" panose="020B0604020202020204" pitchFamily="34" charset="0"/>
              <a:cs typeface="Arial" panose="020B0604020202020204" pitchFamily="34" charset="0"/>
            </a:endParaRPr>
          </a:p>
          <a:p>
            <a:pPr lvl="1">
              <a:buFont typeface="Wingdings" pitchFamily="2" charset="2"/>
              <a:buChar char="§"/>
            </a:pPr>
            <a:r>
              <a:rPr lang="en-US" dirty="0" smtClean="0">
                <a:latin typeface="Arial" panose="020B0604020202020204" pitchFamily="34" charset="0"/>
                <a:cs typeface="Arial" panose="020B0604020202020204" pitchFamily="34" charset="0"/>
              </a:rPr>
              <a:t>Open Access</a:t>
            </a:r>
          </a:p>
          <a:p>
            <a:pPr lvl="1">
              <a:buFont typeface="Wingdings" pitchFamily="2" charset="2"/>
              <a:buChar char="§"/>
            </a:pPr>
            <a:endParaRPr lang="en-US" dirty="0" smtClean="0">
              <a:latin typeface="Arial" panose="020B0604020202020204" pitchFamily="34" charset="0"/>
              <a:cs typeface="Arial" panose="020B0604020202020204" pitchFamily="34" charset="0"/>
            </a:endParaRPr>
          </a:p>
          <a:p>
            <a:pPr lvl="1">
              <a:buFont typeface="Wingdings" pitchFamily="2" charset="2"/>
              <a:buChar char="§"/>
            </a:pPr>
            <a:r>
              <a:rPr lang="en-US" dirty="0" smtClean="0">
                <a:latin typeface="Arial" panose="020B0604020202020204" pitchFamily="34" charset="0"/>
                <a:cs typeface="Arial" panose="020B0604020202020204" pitchFamily="34" charset="0"/>
              </a:rPr>
              <a:t>conclusion: how can I make my own work Open Access?</a:t>
            </a:r>
            <a:endParaRPr lang="en-US" dirty="0">
              <a:latin typeface="Arial" panose="020B0604020202020204" pitchFamily="34" charset="0"/>
              <a:cs typeface="Arial" panose="020B0604020202020204" pitchFamily="34" charset="0"/>
            </a:endParaRPr>
          </a:p>
          <a:p>
            <a:pPr lvl="1">
              <a:buFont typeface="Wingdings" pitchFamily="2" charset="2"/>
              <a:buChar char="§"/>
            </a:pPr>
            <a:endParaRPr lang="nl-BE" dirty="0" smtClean="0"/>
          </a:p>
        </p:txBody>
      </p:sp>
      <p:sp>
        <p:nvSpPr>
          <p:cNvPr id="2" name="Title 1"/>
          <p:cNvSpPr>
            <a:spLocks noGrp="1"/>
          </p:cNvSpPr>
          <p:nvPr>
            <p:ph type="title"/>
          </p:nvPr>
        </p:nvSpPr>
        <p:spPr/>
        <p:txBody>
          <a:bodyPr/>
          <a:lstStyle/>
          <a:p>
            <a:r>
              <a:rPr lang="nl-BE" dirty="0" smtClean="0">
                <a:latin typeface="Arial" panose="020B0604020202020204" pitchFamily="34" charset="0"/>
                <a:cs typeface="Arial" panose="020B0604020202020204" pitchFamily="34" charset="0"/>
              </a:rPr>
              <a:t>Content</a:t>
            </a:r>
            <a:endParaRPr lang="nl-BE"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p>
            <a:fld id="{85114D95-D6A6-084A-9D9C-617B45E258AD}" type="slidenum">
              <a:rPr lang="nl-NL" smtClean="0"/>
              <a:t>2</a:t>
            </a:fld>
            <a:endParaRPr lang="nl-NL" dirty="0"/>
          </a:p>
        </p:txBody>
      </p:sp>
    </p:spTree>
    <p:extLst>
      <p:ext uri="{BB962C8B-B14F-4D97-AF65-F5344CB8AC3E}">
        <p14:creationId xmlns:p14="http://schemas.microsoft.com/office/powerpoint/2010/main" val="23917029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Prestige: legacy publishers</a:t>
            </a:r>
            <a:endParaRPr lang="nl-BE" dirty="0"/>
          </a:p>
        </p:txBody>
      </p:sp>
      <p:sp>
        <p:nvSpPr>
          <p:cNvPr id="3" name="Content Placeholder 2"/>
          <p:cNvSpPr>
            <a:spLocks noGrp="1"/>
          </p:cNvSpPr>
          <p:nvPr>
            <p:ph idx="1"/>
          </p:nvPr>
        </p:nvSpPr>
        <p:spPr>
          <a:xfrm>
            <a:off x="587461" y="1857069"/>
            <a:ext cx="4880255" cy="3938548"/>
          </a:xfrm>
        </p:spPr>
        <p:txBody>
          <a:bodyPr>
            <a:normAutofit fontScale="55000" lnSpcReduction="20000"/>
          </a:bodyPr>
          <a:lstStyle/>
          <a:p>
            <a:pPr marL="0" indent="0">
              <a:buNone/>
            </a:pPr>
            <a:endParaRPr lang="en-US" dirty="0"/>
          </a:p>
          <a:p>
            <a:pPr marL="0" indent="0">
              <a:buNone/>
            </a:pPr>
            <a:r>
              <a:rPr lang="en-US" dirty="0" smtClean="0"/>
              <a:t>Elsevier published 6 journals between </a:t>
            </a:r>
            <a:r>
              <a:rPr lang="en-US" dirty="0"/>
              <a:t>2000 and 2005 that were sponsored by unnamed pharmaceutical companies and looked like peer reviewed medical journals, but did not disclose </a:t>
            </a:r>
            <a:r>
              <a:rPr lang="en-US" dirty="0" smtClean="0"/>
              <a:t>sponsorship</a:t>
            </a:r>
          </a:p>
          <a:p>
            <a:pPr marL="0" indent="0">
              <a:buNone/>
            </a:pPr>
            <a:endParaRPr lang="en-US" dirty="0"/>
          </a:p>
          <a:p>
            <a:pPr marL="0" indent="0">
              <a:buNone/>
            </a:pPr>
            <a:r>
              <a:rPr lang="en-US" dirty="0" smtClean="0"/>
              <a:t>“… widespread industry funding for published medical research goes undeclared … such conflicts of interest are not appropriately addressed by peer review” </a:t>
            </a:r>
          </a:p>
          <a:p>
            <a:pPr marL="0" indent="0">
              <a:buNone/>
            </a:pPr>
            <a:endParaRPr lang="en-US" dirty="0"/>
          </a:p>
          <a:p>
            <a:pPr marL="0" indent="0">
              <a:buNone/>
            </a:pPr>
            <a:r>
              <a:rPr lang="en-US" dirty="0" smtClean="0"/>
              <a:t>“… ghostwriting, a process by which companies draft articles for academics who then publish them in journals … these studies can then be used for political, regulatory and marketing purposes … Monsanto ghost-wrote articles to counter government assessment of the </a:t>
            </a:r>
            <a:r>
              <a:rPr lang="en-US" dirty="0" err="1" smtClean="0"/>
              <a:t>carcinogenity</a:t>
            </a:r>
            <a:r>
              <a:rPr lang="en-US" dirty="0" smtClean="0"/>
              <a:t> of the pesticide glyphosate and to attack the International Agency for Research on Cancer”</a:t>
            </a:r>
            <a:endParaRPr lang="nl-BE" dirty="0"/>
          </a:p>
        </p:txBody>
      </p:sp>
      <p:sp>
        <p:nvSpPr>
          <p:cNvPr id="4" name="Slide Number Placeholder 3"/>
          <p:cNvSpPr>
            <a:spLocks noGrp="1"/>
          </p:cNvSpPr>
          <p:nvPr>
            <p:ph type="sldNum" sz="quarter" idx="12"/>
          </p:nvPr>
        </p:nvSpPr>
        <p:spPr/>
        <p:txBody>
          <a:bodyPr/>
          <a:lstStyle/>
          <a:p>
            <a:fld id="{85114D95-D6A6-084A-9D9C-617B45E258AD}" type="slidenum">
              <a:rPr lang="nl-NL" smtClean="0"/>
              <a:t>20</a:t>
            </a:fld>
            <a:endParaRPr lang="nl-NL" dirty="0"/>
          </a:p>
        </p:txBody>
      </p:sp>
      <p:sp>
        <p:nvSpPr>
          <p:cNvPr id="5" name="TextBox 4"/>
          <p:cNvSpPr txBox="1"/>
          <p:nvPr/>
        </p:nvSpPr>
        <p:spPr>
          <a:xfrm>
            <a:off x="900000" y="6342322"/>
            <a:ext cx="9135432" cy="400110"/>
          </a:xfrm>
          <a:prstGeom prst="rect">
            <a:avLst/>
          </a:prstGeom>
          <a:noFill/>
        </p:spPr>
        <p:txBody>
          <a:bodyPr wrap="square" rtlCol="0">
            <a:spAutoFit/>
          </a:bodyPr>
          <a:lstStyle/>
          <a:p>
            <a:r>
              <a:rPr lang="en-US" sz="1000" dirty="0" smtClean="0">
                <a:solidFill>
                  <a:schemeClr val="bg1"/>
                </a:solidFill>
                <a:latin typeface="Arial" panose="020B0604020202020204" pitchFamily="34" charset="0"/>
                <a:cs typeface="Arial" panose="020B0604020202020204" pitchFamily="34" charset="0"/>
              </a:rPr>
              <a:t>B. Grant (2009), ‘Elsevier published 6 fake journals</a:t>
            </a:r>
            <a:r>
              <a:rPr lang="en-US" sz="1000" dirty="0">
                <a:solidFill>
                  <a:schemeClr val="bg1"/>
                </a:solidFill>
                <a:latin typeface="Arial" panose="020B0604020202020204" pitchFamily="34" charset="0"/>
                <a:cs typeface="Arial" panose="020B0604020202020204" pitchFamily="34" charset="0"/>
              </a:rPr>
              <a:t>’, https://</a:t>
            </a:r>
            <a:r>
              <a:rPr lang="en-US" sz="1000" dirty="0" smtClean="0">
                <a:solidFill>
                  <a:schemeClr val="bg1"/>
                </a:solidFill>
                <a:latin typeface="Arial" panose="020B0604020202020204" pitchFamily="34" charset="0"/>
                <a:cs typeface="Arial" panose="020B0604020202020204" pitchFamily="34" charset="0"/>
              </a:rPr>
              <a:t>www.the-scientist.com/the-nutshell/elsevier-published-6-fake-journals-44160</a:t>
            </a:r>
          </a:p>
          <a:p>
            <a:r>
              <a:rPr lang="en-US" sz="1000" dirty="0" smtClean="0">
                <a:solidFill>
                  <a:schemeClr val="bg1"/>
                </a:solidFill>
                <a:latin typeface="Arial" panose="020B0604020202020204" pitchFamily="34" charset="0"/>
                <a:cs typeface="Arial" panose="020B0604020202020204" pitchFamily="34" charset="0"/>
              </a:rPr>
              <a:t>J. Tennant et al. (2019), ‘Ten myths around open scholarly publishing’, https://doi.org/10.7287/peerj.preprints.27580v1</a:t>
            </a:r>
            <a:endParaRPr lang="nl-BE" sz="1000" dirty="0" smtClean="0">
              <a:solidFill>
                <a:schemeClr val="bg1"/>
              </a:solidFill>
              <a:latin typeface="Arial" panose="020B0604020202020204" pitchFamily="34" charset="0"/>
              <a:cs typeface="Arial" panose="020B0604020202020204" pitchFamily="34" charset="0"/>
            </a:endParaRPr>
          </a:p>
        </p:txBody>
      </p:sp>
      <p:pic>
        <p:nvPicPr>
          <p:cNvPr id="6"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9734" y="1346478"/>
            <a:ext cx="5226981" cy="4638397"/>
          </a:xfrm>
          <a:prstGeom prst="rect">
            <a:avLst/>
          </a:prstGeom>
        </p:spPr>
      </p:pic>
    </p:spTree>
    <p:extLst>
      <p:ext uri="{BB962C8B-B14F-4D97-AF65-F5344CB8AC3E}">
        <p14:creationId xmlns:p14="http://schemas.microsoft.com/office/powerpoint/2010/main" val="12559620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6000" y="257681"/>
            <a:ext cx="4739578" cy="5668907"/>
          </a:xfrm>
        </p:spPr>
      </p:pic>
      <p:sp>
        <p:nvSpPr>
          <p:cNvPr id="4" name="Slide Number Placeholder 3"/>
          <p:cNvSpPr>
            <a:spLocks noGrp="1"/>
          </p:cNvSpPr>
          <p:nvPr>
            <p:ph type="sldNum" sz="quarter" idx="12"/>
          </p:nvPr>
        </p:nvSpPr>
        <p:spPr/>
        <p:txBody>
          <a:bodyPr/>
          <a:lstStyle/>
          <a:p>
            <a:fld id="{85114D95-D6A6-084A-9D9C-617B45E258AD}" type="slidenum">
              <a:rPr lang="nl-NL" smtClean="0"/>
              <a:t>21</a:t>
            </a:fld>
            <a:endParaRPr lang="nl-NL"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6166" y="1343757"/>
            <a:ext cx="5507974" cy="3157905"/>
          </a:xfrm>
          <a:prstGeom prst="rect">
            <a:avLst/>
          </a:prstGeom>
        </p:spPr>
      </p:pic>
    </p:spTree>
    <p:extLst>
      <p:ext uri="{BB962C8B-B14F-4D97-AF65-F5344CB8AC3E}">
        <p14:creationId xmlns:p14="http://schemas.microsoft.com/office/powerpoint/2010/main" val="7264878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err="1" smtClean="0"/>
              <a:t>What</a:t>
            </a:r>
            <a:r>
              <a:rPr lang="nl-NL" dirty="0" smtClean="0"/>
              <a:t> is Open Access?</a:t>
            </a:r>
            <a:endParaRPr lang="nl-NL" dirty="0"/>
          </a:p>
        </p:txBody>
      </p:sp>
      <p:sp>
        <p:nvSpPr>
          <p:cNvPr id="4" name="Tijdelijke aanduiding voor datum 3"/>
          <p:cNvSpPr txBox="1">
            <a:spLocks/>
          </p:cNvSpPr>
          <p:nvPr/>
        </p:nvSpPr>
        <p:spPr>
          <a:xfrm>
            <a:off x="576000" y="6209998"/>
            <a:ext cx="812962" cy="648002"/>
          </a:xfrm>
          <a:prstGeom prst="rect">
            <a:avLst/>
          </a:prstGeom>
        </p:spPr>
        <p:txBody>
          <a:bodyPr vert="horz" lIns="0" tIns="0" rIns="0" bIns="0" rtlCol="0" anchor="ctr"/>
          <a:lstStyle>
            <a:defPPr>
              <a:defRPr lang="nl-NL"/>
            </a:defPPr>
            <a:lvl1pPr marL="0" algn="l" defTabSz="914400" rtl="0" eaLnBrk="1" latinLnBrk="0" hangingPunct="1">
              <a:defRPr sz="1200" kern="1200" baseline="0">
                <a:solidFill>
                  <a:schemeClr val="bg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NL" dirty="0"/>
          </a:p>
        </p:txBody>
      </p:sp>
      <p:sp>
        <p:nvSpPr>
          <p:cNvPr id="5" name="Tijdelijke aanduiding voor voettekst 4"/>
          <p:cNvSpPr txBox="1">
            <a:spLocks/>
          </p:cNvSpPr>
          <p:nvPr/>
        </p:nvSpPr>
        <p:spPr>
          <a:xfrm>
            <a:off x="6748041" y="6209998"/>
            <a:ext cx="3411159" cy="648002"/>
          </a:xfrm>
          <a:prstGeom prst="rect">
            <a:avLst/>
          </a:prstGeom>
        </p:spPr>
        <p:txBody>
          <a:bodyPr vert="horz" lIns="0" tIns="0" rIns="180000" bIns="0" rtlCol="0" anchor="ctr"/>
          <a:lstStyle>
            <a:defPPr>
              <a:defRPr lang="nl-NL"/>
            </a:defPPr>
            <a:lvl1pPr marL="0" algn="r" defTabSz="914400" rtl="0" eaLnBrk="1" latinLnBrk="0" hangingPunct="1">
              <a:defRPr sz="1200" kern="1200" baseline="0">
                <a:solidFill>
                  <a:schemeClr val="bg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NL" dirty="0"/>
          </a:p>
        </p:txBody>
      </p:sp>
      <p:sp>
        <p:nvSpPr>
          <p:cNvPr id="9" name="Tijdelijke aanduiding voor dianummer 8"/>
          <p:cNvSpPr>
            <a:spLocks noGrp="1"/>
          </p:cNvSpPr>
          <p:nvPr>
            <p:ph type="sldNum" sz="quarter" idx="12"/>
          </p:nvPr>
        </p:nvSpPr>
        <p:spPr/>
        <p:txBody>
          <a:bodyPr/>
          <a:lstStyle/>
          <a:p>
            <a:fld id="{85114D95-D6A6-084A-9D9C-617B45E258AD}" type="slidenum">
              <a:rPr lang="nl-NL" smtClean="0"/>
              <a:pPr/>
              <a:t>22</a:t>
            </a:fld>
            <a:endParaRPr lang="nl-NL" dirty="0"/>
          </a:p>
        </p:txBody>
      </p:sp>
    </p:spTree>
    <p:extLst>
      <p:ext uri="{BB962C8B-B14F-4D97-AF65-F5344CB8AC3E}">
        <p14:creationId xmlns:p14="http://schemas.microsoft.com/office/powerpoint/2010/main" val="40285041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5114D95-D6A6-084A-9D9C-617B45E258AD}" type="slidenum">
              <a:rPr lang="nl-NL" smtClean="0"/>
              <a:t>23</a:t>
            </a:fld>
            <a:endParaRPr lang="nl-NL" dirty="0"/>
          </a:p>
        </p:txBody>
      </p:sp>
      <p:sp>
        <p:nvSpPr>
          <p:cNvPr id="7" name="Rectangle 6"/>
          <p:cNvSpPr/>
          <p:nvPr/>
        </p:nvSpPr>
        <p:spPr>
          <a:xfrm>
            <a:off x="658061" y="1973457"/>
            <a:ext cx="10063531" cy="3293209"/>
          </a:xfrm>
          <a:prstGeom prst="rect">
            <a:avLst/>
          </a:prstGeom>
        </p:spPr>
        <p:txBody>
          <a:bodyPr wrap="square">
            <a:spAutoFit/>
          </a:bodyPr>
          <a:lstStyle/>
          <a:p>
            <a:r>
              <a:rPr lang="en-US" sz="2400" dirty="0">
                <a:solidFill>
                  <a:schemeClr val="accent5">
                    <a:lumMod val="50000"/>
                  </a:schemeClr>
                </a:solidFill>
                <a:latin typeface="Arial" panose="020B0604020202020204" pitchFamily="34" charset="0"/>
                <a:cs typeface="Arial" panose="020B0604020202020204" pitchFamily="34" charset="0"/>
              </a:rPr>
              <a:t>d</a:t>
            </a:r>
            <a:r>
              <a:rPr lang="en-US" sz="2400" dirty="0" smtClean="0">
                <a:solidFill>
                  <a:schemeClr val="accent5">
                    <a:lumMod val="50000"/>
                  </a:schemeClr>
                </a:solidFill>
                <a:latin typeface="Arial" panose="020B0604020202020204" pitchFamily="34" charset="0"/>
                <a:cs typeface="Arial" panose="020B0604020202020204" pitchFamily="34" charset="0"/>
              </a:rPr>
              <a:t>istributing the results of scholarly research online </a:t>
            </a:r>
          </a:p>
          <a:p>
            <a:r>
              <a:rPr lang="en-US" sz="2400" dirty="0" smtClean="0">
                <a:solidFill>
                  <a:schemeClr val="accent5">
                    <a:lumMod val="50000"/>
                  </a:schemeClr>
                </a:solidFill>
                <a:latin typeface="Arial" panose="020B0604020202020204" pitchFamily="34" charset="0"/>
                <a:cs typeface="Arial" panose="020B0604020202020204" pitchFamily="34" charset="0"/>
              </a:rPr>
              <a:t>with the aim to make them as widely available as possible</a:t>
            </a:r>
          </a:p>
          <a:p>
            <a:pPr marL="742950" lvl="1" indent="-285750">
              <a:buFontTx/>
              <a:buChar char="-"/>
            </a:pPr>
            <a:r>
              <a:rPr lang="en-US" sz="2400" dirty="0" smtClean="0">
                <a:solidFill>
                  <a:schemeClr val="accent5">
                    <a:lumMod val="50000"/>
                  </a:schemeClr>
                </a:solidFill>
                <a:latin typeface="Arial" panose="020B0604020202020204" pitchFamily="34" charset="0"/>
                <a:cs typeface="Arial" panose="020B0604020202020204" pitchFamily="34" charset="0"/>
              </a:rPr>
              <a:t>free </a:t>
            </a:r>
            <a:r>
              <a:rPr lang="en-US" sz="2400" dirty="0">
                <a:solidFill>
                  <a:schemeClr val="accent5">
                    <a:lumMod val="50000"/>
                  </a:schemeClr>
                </a:solidFill>
                <a:latin typeface="Arial" panose="020B0604020202020204" pitchFamily="34" charset="0"/>
                <a:cs typeface="Arial" panose="020B0604020202020204" pitchFamily="34" charset="0"/>
              </a:rPr>
              <a:t>of all restrictions on access (e.g. </a:t>
            </a:r>
            <a:r>
              <a:rPr lang="en-US" sz="2400" dirty="0" smtClean="0">
                <a:solidFill>
                  <a:schemeClr val="accent5">
                    <a:lumMod val="50000"/>
                  </a:schemeClr>
                </a:solidFill>
                <a:latin typeface="Arial" panose="020B0604020202020204" pitchFamily="34" charset="0"/>
                <a:cs typeface="Arial" panose="020B0604020202020204" pitchFamily="34" charset="0"/>
              </a:rPr>
              <a:t>no paywalls)</a:t>
            </a:r>
          </a:p>
          <a:p>
            <a:pPr marL="742950" lvl="1" indent="-285750">
              <a:buFontTx/>
              <a:buChar char="-"/>
            </a:pPr>
            <a:r>
              <a:rPr lang="en-US" sz="2400" dirty="0" smtClean="0">
                <a:solidFill>
                  <a:schemeClr val="accent5">
                    <a:lumMod val="50000"/>
                  </a:schemeClr>
                </a:solidFill>
                <a:latin typeface="Arial" panose="020B0604020202020204" pitchFamily="34" charset="0"/>
                <a:cs typeface="Arial" panose="020B0604020202020204" pitchFamily="34" charset="0"/>
              </a:rPr>
              <a:t>free </a:t>
            </a:r>
            <a:r>
              <a:rPr lang="en-US" sz="2400" dirty="0">
                <a:solidFill>
                  <a:schemeClr val="accent5">
                    <a:lumMod val="50000"/>
                  </a:schemeClr>
                </a:solidFill>
                <a:latin typeface="Arial" panose="020B0604020202020204" pitchFamily="34" charset="0"/>
                <a:cs typeface="Arial" panose="020B0604020202020204" pitchFamily="34" charset="0"/>
              </a:rPr>
              <a:t>of many restrictions on use (e.g. </a:t>
            </a:r>
            <a:r>
              <a:rPr lang="en-US" sz="2400" dirty="0" smtClean="0">
                <a:solidFill>
                  <a:schemeClr val="accent5">
                    <a:lumMod val="50000"/>
                  </a:schemeClr>
                </a:solidFill>
                <a:latin typeface="Arial" panose="020B0604020202020204" pitchFamily="34" charset="0"/>
                <a:cs typeface="Arial" panose="020B0604020202020204" pitchFamily="34" charset="0"/>
              </a:rPr>
              <a:t>CC license instead of traditional copyright)</a:t>
            </a:r>
          </a:p>
          <a:p>
            <a:pPr marL="285750" indent="-285750">
              <a:buFontTx/>
              <a:buChar char="-"/>
            </a:pPr>
            <a:endParaRPr lang="en-US" sz="2400" dirty="0">
              <a:solidFill>
                <a:schemeClr val="accent5">
                  <a:lumMod val="50000"/>
                </a:schemeClr>
              </a:solidFill>
              <a:latin typeface="Arial" panose="020B0604020202020204" pitchFamily="34" charset="0"/>
              <a:cs typeface="Arial" panose="020B0604020202020204" pitchFamily="34" charset="0"/>
            </a:endParaRPr>
          </a:p>
          <a:p>
            <a:r>
              <a:rPr lang="nl-BE" sz="3200" dirty="0" smtClean="0">
                <a:solidFill>
                  <a:schemeClr val="accent5">
                    <a:lumMod val="50000"/>
                  </a:schemeClr>
                </a:solidFill>
                <a:latin typeface="Arial" panose="020B0604020202020204" pitchFamily="34" charset="0"/>
                <a:cs typeface="Arial" panose="020B0604020202020204" pitchFamily="34" charset="0"/>
              </a:rPr>
              <a:t>digital, online, free of charge, free of most copyright </a:t>
            </a:r>
            <a:r>
              <a:rPr lang="nl-BE" sz="3200" dirty="0" err="1" smtClean="0">
                <a:solidFill>
                  <a:schemeClr val="accent5">
                    <a:lumMod val="50000"/>
                  </a:schemeClr>
                </a:solidFill>
                <a:latin typeface="Arial" panose="020B0604020202020204" pitchFamily="34" charset="0"/>
                <a:cs typeface="Arial" panose="020B0604020202020204" pitchFamily="34" charset="0"/>
              </a:rPr>
              <a:t>and</a:t>
            </a:r>
            <a:r>
              <a:rPr lang="nl-BE" sz="3200" dirty="0" smtClean="0">
                <a:solidFill>
                  <a:schemeClr val="accent5">
                    <a:lumMod val="50000"/>
                  </a:schemeClr>
                </a:solidFill>
                <a:latin typeface="Arial" panose="020B0604020202020204" pitchFamily="34" charset="0"/>
                <a:cs typeface="Arial" panose="020B0604020202020204" pitchFamily="34" charset="0"/>
              </a:rPr>
              <a:t> </a:t>
            </a:r>
            <a:r>
              <a:rPr lang="nl-BE" sz="3200" dirty="0" err="1" smtClean="0">
                <a:solidFill>
                  <a:schemeClr val="accent5">
                    <a:lumMod val="50000"/>
                  </a:schemeClr>
                </a:solidFill>
                <a:latin typeface="Arial" panose="020B0604020202020204" pitchFamily="34" charset="0"/>
                <a:cs typeface="Arial" panose="020B0604020202020204" pitchFamily="34" charset="0"/>
              </a:rPr>
              <a:t>licensing</a:t>
            </a:r>
            <a:r>
              <a:rPr lang="nl-BE" sz="3200" dirty="0" smtClean="0">
                <a:solidFill>
                  <a:schemeClr val="accent5">
                    <a:lumMod val="50000"/>
                  </a:schemeClr>
                </a:solidFill>
                <a:latin typeface="Arial" panose="020B0604020202020204" pitchFamily="34" charset="0"/>
                <a:cs typeface="Arial" panose="020B0604020202020204" pitchFamily="34" charset="0"/>
              </a:rPr>
              <a:t> </a:t>
            </a:r>
            <a:r>
              <a:rPr lang="nl-BE" sz="3200" dirty="0" err="1" smtClean="0">
                <a:solidFill>
                  <a:schemeClr val="accent5">
                    <a:lumMod val="50000"/>
                  </a:schemeClr>
                </a:solidFill>
                <a:latin typeface="Arial" panose="020B0604020202020204" pitchFamily="34" charset="0"/>
                <a:cs typeface="Arial" panose="020B0604020202020204" pitchFamily="34" charset="0"/>
              </a:rPr>
              <a:t>restrictions</a:t>
            </a:r>
            <a:endParaRPr lang="nl-BE" sz="3200" dirty="0">
              <a:solidFill>
                <a:schemeClr val="accent5">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900000" y="6411572"/>
            <a:ext cx="8986684" cy="261610"/>
          </a:xfrm>
          <a:prstGeom prst="rect">
            <a:avLst/>
          </a:prstGeom>
          <a:noFill/>
        </p:spPr>
        <p:txBody>
          <a:bodyPr wrap="square" rtlCol="0">
            <a:spAutoFit/>
          </a:bodyPr>
          <a:lstStyle/>
          <a:p>
            <a:r>
              <a:rPr lang="nl-BE" sz="1100" dirty="0" smtClean="0">
                <a:solidFill>
                  <a:schemeClr val="bg1"/>
                </a:solidFill>
                <a:latin typeface="Arial" panose="020B0604020202020204" pitchFamily="34" charset="0"/>
                <a:cs typeface="Arial" panose="020B0604020202020204" pitchFamily="34" charset="0"/>
              </a:rPr>
              <a:t>P. Suber (2012), </a:t>
            </a:r>
            <a:r>
              <a:rPr lang="nl-BE" sz="1100" i="1" dirty="0" smtClean="0">
                <a:solidFill>
                  <a:schemeClr val="bg1"/>
                </a:solidFill>
                <a:latin typeface="Arial" panose="020B0604020202020204" pitchFamily="34" charset="0"/>
                <a:cs typeface="Arial" panose="020B0604020202020204" pitchFamily="34" charset="0"/>
              </a:rPr>
              <a:t>Open Access</a:t>
            </a:r>
            <a:r>
              <a:rPr lang="nl-BE" sz="1100" dirty="0">
                <a:solidFill>
                  <a:schemeClr val="bg1"/>
                </a:solidFill>
                <a:latin typeface="Arial" panose="020B0604020202020204" pitchFamily="34" charset="0"/>
                <a:cs typeface="Arial" panose="020B0604020202020204" pitchFamily="34" charset="0"/>
              </a:rPr>
              <a:t>, https://cyber.harvard.edu/hoap/Open_Access_(</a:t>
            </a:r>
            <a:r>
              <a:rPr lang="nl-BE" sz="1100" dirty="0" smtClean="0">
                <a:solidFill>
                  <a:schemeClr val="bg1"/>
                </a:solidFill>
                <a:latin typeface="Arial" panose="020B0604020202020204" pitchFamily="34" charset="0"/>
                <a:cs typeface="Arial" panose="020B0604020202020204" pitchFamily="34" charset="0"/>
              </a:rPr>
              <a:t>the_book)</a:t>
            </a:r>
            <a:endParaRPr lang="nl-BE" sz="1100" dirty="0">
              <a:solidFill>
                <a:schemeClr val="bg1"/>
              </a:solidFill>
              <a:latin typeface="Arial" panose="020B0604020202020204" pitchFamily="34" charset="0"/>
              <a:cs typeface="Arial" panose="020B0604020202020204" pitchFamily="34" charset="0"/>
            </a:endParaRPr>
          </a:p>
        </p:txBody>
      </p:sp>
      <p:sp>
        <p:nvSpPr>
          <p:cNvPr id="8" name="Title 1"/>
          <p:cNvSpPr>
            <a:spLocks noGrp="1"/>
          </p:cNvSpPr>
          <p:nvPr>
            <p:ph type="title"/>
          </p:nvPr>
        </p:nvSpPr>
        <p:spPr>
          <a:xfrm>
            <a:off x="576000" y="576000"/>
            <a:ext cx="11041200" cy="1325563"/>
          </a:xfrm>
        </p:spPr>
        <p:txBody>
          <a:bodyPr/>
          <a:lstStyle/>
          <a:p>
            <a:r>
              <a:rPr lang="nl-BE" dirty="0" smtClean="0">
                <a:latin typeface="Arial" panose="020B0604020202020204" pitchFamily="34" charset="0"/>
                <a:cs typeface="Arial" panose="020B0604020202020204" pitchFamily="34" charset="0"/>
              </a:rPr>
              <a:t>Open Access</a:t>
            </a:r>
            <a:endParaRPr lang="nl-B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92238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a:t>Why</a:t>
            </a:r>
            <a:r>
              <a:rPr lang="nl-NL" dirty="0"/>
              <a:t> </a:t>
            </a:r>
            <a:r>
              <a:rPr lang="nl-NL" dirty="0" smtClean="0"/>
              <a:t>care </a:t>
            </a:r>
            <a:r>
              <a:rPr lang="nl-NL" dirty="0" err="1" smtClean="0"/>
              <a:t>about</a:t>
            </a:r>
            <a:r>
              <a:rPr lang="nl-NL" dirty="0" smtClean="0"/>
              <a:t> OA?</a:t>
            </a:r>
            <a:endParaRPr lang="nl-NL" dirty="0"/>
          </a:p>
        </p:txBody>
      </p:sp>
      <p:sp>
        <p:nvSpPr>
          <p:cNvPr id="3" name="Tijdelijke aanduiding voor inhoud 2"/>
          <p:cNvSpPr>
            <a:spLocks noGrp="1"/>
          </p:cNvSpPr>
          <p:nvPr>
            <p:ph idx="1"/>
          </p:nvPr>
        </p:nvSpPr>
        <p:spPr>
          <a:xfrm>
            <a:off x="1224000" y="2045563"/>
            <a:ext cx="10393200" cy="3938548"/>
          </a:xfrm>
        </p:spPr>
        <p:txBody>
          <a:bodyPr>
            <a:normAutofit/>
          </a:bodyPr>
          <a:lstStyle/>
          <a:p>
            <a:pPr marL="0" indent="0">
              <a:buNone/>
            </a:pPr>
            <a:r>
              <a:rPr lang="nl-NL" sz="2600" b="1" dirty="0" err="1" smtClean="0"/>
              <a:t>academic</a:t>
            </a:r>
            <a:r>
              <a:rPr lang="nl-NL" sz="2600" b="1" dirty="0" smtClean="0"/>
              <a:t> </a:t>
            </a:r>
            <a:r>
              <a:rPr lang="nl-NL" sz="2600" b="1" dirty="0" err="1" smtClean="0"/>
              <a:t>reasons</a:t>
            </a:r>
            <a:r>
              <a:rPr lang="nl-NL" sz="2600" dirty="0" smtClean="0"/>
              <a:t>  </a:t>
            </a:r>
            <a:endParaRPr lang="nl-NL" sz="2600" dirty="0"/>
          </a:p>
          <a:p>
            <a:endParaRPr lang="nl-BE" sz="2400" dirty="0"/>
          </a:p>
          <a:p>
            <a:pPr lvl="1">
              <a:buFont typeface="Wingdings" panose="05000000000000000000" pitchFamily="2" charset="2"/>
              <a:buChar char="ü"/>
            </a:pPr>
            <a:r>
              <a:rPr lang="nl-BE" dirty="0" smtClean="0"/>
              <a:t> </a:t>
            </a:r>
            <a:r>
              <a:rPr lang="nl-BE" dirty="0" err="1" smtClean="0"/>
              <a:t>better</a:t>
            </a:r>
            <a:r>
              <a:rPr lang="nl-BE" dirty="0" smtClean="0"/>
              <a:t> for </a:t>
            </a:r>
            <a:r>
              <a:rPr lang="nl-BE" dirty="0" err="1" smtClean="0"/>
              <a:t>the</a:t>
            </a:r>
            <a:r>
              <a:rPr lang="nl-BE" dirty="0" smtClean="0"/>
              <a:t> </a:t>
            </a:r>
            <a:r>
              <a:rPr lang="nl-BE" dirty="0" err="1" smtClean="0"/>
              <a:t>scholar</a:t>
            </a:r>
            <a:r>
              <a:rPr lang="nl-BE" dirty="0" smtClean="0"/>
              <a:t>: proven </a:t>
            </a:r>
            <a:r>
              <a:rPr lang="nl-BE" dirty="0" err="1"/>
              <a:t>increase</a:t>
            </a:r>
            <a:r>
              <a:rPr lang="nl-BE" dirty="0"/>
              <a:t> in </a:t>
            </a:r>
            <a:r>
              <a:rPr lang="nl-BE" dirty="0" err="1"/>
              <a:t>visibility</a:t>
            </a:r>
            <a:r>
              <a:rPr lang="nl-BE" dirty="0"/>
              <a:t> </a:t>
            </a:r>
            <a:r>
              <a:rPr lang="nl-BE" dirty="0" err="1"/>
              <a:t>and</a:t>
            </a:r>
            <a:r>
              <a:rPr lang="nl-BE" dirty="0"/>
              <a:t> </a:t>
            </a:r>
            <a:r>
              <a:rPr lang="nl-BE" dirty="0" err="1"/>
              <a:t>use</a:t>
            </a:r>
            <a:endParaRPr lang="nl-BE" dirty="0"/>
          </a:p>
          <a:p>
            <a:pPr marL="914400" lvl="2" indent="0">
              <a:buNone/>
            </a:pPr>
            <a:r>
              <a:rPr lang="en-US" dirty="0"/>
              <a:t>e.g. </a:t>
            </a:r>
            <a:r>
              <a:rPr lang="nl-BE" dirty="0"/>
              <a:t>research </a:t>
            </a:r>
            <a:r>
              <a:rPr lang="nl-BE" dirty="0" err="1"/>
              <a:t>picked</a:t>
            </a:r>
            <a:r>
              <a:rPr lang="nl-BE" dirty="0"/>
              <a:t> up </a:t>
            </a:r>
            <a:r>
              <a:rPr lang="nl-BE" dirty="0" err="1"/>
              <a:t>easier</a:t>
            </a:r>
            <a:r>
              <a:rPr lang="nl-BE" dirty="0"/>
              <a:t> </a:t>
            </a:r>
            <a:r>
              <a:rPr lang="nl-BE" dirty="0" err="1"/>
              <a:t>by</a:t>
            </a:r>
            <a:r>
              <a:rPr lang="nl-BE" dirty="0"/>
              <a:t> </a:t>
            </a:r>
            <a:r>
              <a:rPr lang="nl-BE" dirty="0" err="1"/>
              <a:t>journalists</a:t>
            </a:r>
            <a:r>
              <a:rPr lang="nl-BE" dirty="0"/>
              <a:t>, companies &amp; policy-makers </a:t>
            </a:r>
          </a:p>
          <a:p>
            <a:pPr lvl="1">
              <a:buFont typeface="Wingdings" panose="05000000000000000000" pitchFamily="2" charset="2"/>
              <a:buChar char="ü"/>
            </a:pPr>
            <a:endParaRPr lang="nl-BE" dirty="0" smtClean="0"/>
          </a:p>
          <a:p>
            <a:pPr lvl="1">
              <a:buFont typeface="Wingdings" panose="05000000000000000000" pitchFamily="2" charset="2"/>
              <a:buChar char="ü"/>
            </a:pPr>
            <a:r>
              <a:rPr lang="nl-BE" dirty="0" smtClean="0"/>
              <a:t> </a:t>
            </a:r>
            <a:r>
              <a:rPr lang="nl-BE" dirty="0" err="1" smtClean="0"/>
              <a:t>better</a:t>
            </a:r>
            <a:r>
              <a:rPr lang="nl-BE" dirty="0" smtClean="0"/>
              <a:t> for </a:t>
            </a:r>
            <a:r>
              <a:rPr lang="nl-BE" dirty="0" err="1" smtClean="0"/>
              <a:t>scholarship</a:t>
            </a:r>
            <a:r>
              <a:rPr lang="nl-BE" dirty="0" smtClean="0"/>
              <a:t>: </a:t>
            </a:r>
            <a:r>
              <a:rPr lang="nl-BE" dirty="0" err="1" smtClean="0"/>
              <a:t>better</a:t>
            </a:r>
            <a:r>
              <a:rPr lang="nl-BE" dirty="0" smtClean="0"/>
              <a:t> for </a:t>
            </a:r>
            <a:r>
              <a:rPr lang="nl-BE" dirty="0" err="1" smtClean="0"/>
              <a:t>the</a:t>
            </a:r>
            <a:r>
              <a:rPr lang="nl-BE" dirty="0" smtClean="0"/>
              <a:t> </a:t>
            </a:r>
            <a:r>
              <a:rPr lang="nl-BE" dirty="0" err="1" smtClean="0"/>
              <a:t>distribution</a:t>
            </a:r>
            <a:r>
              <a:rPr lang="nl-BE" dirty="0" smtClean="0"/>
              <a:t> of </a:t>
            </a:r>
            <a:r>
              <a:rPr lang="nl-BE" dirty="0" err="1" smtClean="0"/>
              <a:t>ideas</a:t>
            </a:r>
            <a:endParaRPr lang="nl-BE" dirty="0" smtClean="0"/>
          </a:p>
          <a:p>
            <a:pPr lvl="1">
              <a:buFont typeface="Wingdings" panose="05000000000000000000" pitchFamily="2" charset="2"/>
              <a:buChar char="ü"/>
            </a:pPr>
            <a:endParaRPr lang="nl-BE" dirty="0" smtClean="0"/>
          </a:p>
          <a:p>
            <a:pPr lvl="1">
              <a:buFont typeface="Wingdings" panose="05000000000000000000" pitchFamily="2" charset="2"/>
              <a:buChar char="ü"/>
            </a:pPr>
            <a:r>
              <a:rPr lang="nl-BE" dirty="0" smtClean="0"/>
              <a:t> OA </a:t>
            </a:r>
            <a:r>
              <a:rPr lang="nl-BE" dirty="0"/>
              <a:t>mandates </a:t>
            </a:r>
            <a:r>
              <a:rPr lang="nl-BE" dirty="0" err="1"/>
              <a:t>from</a:t>
            </a:r>
            <a:r>
              <a:rPr lang="nl-BE" dirty="0"/>
              <a:t> </a:t>
            </a:r>
            <a:r>
              <a:rPr lang="nl-BE" dirty="0" err="1" smtClean="0"/>
              <a:t>funders</a:t>
            </a:r>
            <a:r>
              <a:rPr lang="nl-BE" dirty="0" smtClean="0"/>
              <a:t>/</a:t>
            </a:r>
            <a:r>
              <a:rPr lang="nl-BE" dirty="0" err="1" smtClean="0"/>
              <a:t>governments</a:t>
            </a:r>
            <a:r>
              <a:rPr lang="nl-BE" dirty="0" smtClean="0"/>
              <a:t> – e.g. Plan S</a:t>
            </a:r>
            <a:endParaRPr lang="en-US" dirty="0"/>
          </a:p>
          <a:p>
            <a:pPr lvl="1">
              <a:buFont typeface="Wingdings" panose="05000000000000000000" pitchFamily="2" charset="2"/>
              <a:buChar char="ü"/>
            </a:pPr>
            <a:endParaRPr lang="nl-BE" dirty="0" smtClean="0"/>
          </a:p>
          <a:p>
            <a:pPr lvl="1">
              <a:buFont typeface="Wingdings" panose="05000000000000000000" pitchFamily="2" charset="2"/>
              <a:buChar char="ü"/>
            </a:pPr>
            <a:endParaRPr lang="nl-BE" dirty="0" smtClean="0"/>
          </a:p>
          <a:p>
            <a:pPr marL="457200" lvl="1" indent="0">
              <a:buNone/>
            </a:pPr>
            <a:endParaRPr lang="nl-NL" dirty="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24</a:t>
            </a:fld>
            <a:endParaRPr lang="nl-NL" dirty="0"/>
          </a:p>
        </p:txBody>
      </p:sp>
    </p:spTree>
    <p:extLst>
      <p:ext uri="{BB962C8B-B14F-4D97-AF65-F5344CB8AC3E}">
        <p14:creationId xmlns:p14="http://schemas.microsoft.com/office/powerpoint/2010/main" val="16467110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OA citation and visibility advantage</a:t>
            </a:r>
            <a:endParaRPr lang="nl-BE" dirty="0"/>
          </a:p>
        </p:txBody>
      </p:sp>
      <p:sp>
        <p:nvSpPr>
          <p:cNvPr id="4" name="Slide Number Placeholder 3"/>
          <p:cNvSpPr>
            <a:spLocks noGrp="1"/>
          </p:cNvSpPr>
          <p:nvPr>
            <p:ph type="sldNum" sz="quarter" idx="12"/>
          </p:nvPr>
        </p:nvSpPr>
        <p:spPr/>
        <p:txBody>
          <a:bodyPr/>
          <a:lstStyle/>
          <a:p>
            <a:fld id="{85114D95-D6A6-084A-9D9C-617B45E258AD}" type="slidenum">
              <a:rPr lang="nl-NL" smtClean="0"/>
              <a:t>25</a:t>
            </a:fld>
            <a:endParaRPr lang="nl-NL" dirty="0"/>
          </a:p>
        </p:txBody>
      </p:sp>
      <p:pic>
        <p:nvPicPr>
          <p:cNvPr id="5" name="Picture 4"/>
          <p:cNvPicPr>
            <a:picLocks noChangeAspect="1"/>
          </p:cNvPicPr>
          <p:nvPr/>
        </p:nvPicPr>
        <p:blipFill>
          <a:blip r:embed="rId2"/>
          <a:stretch>
            <a:fillRect/>
          </a:stretch>
        </p:blipFill>
        <p:spPr>
          <a:xfrm>
            <a:off x="667263" y="1997234"/>
            <a:ext cx="7360779" cy="3385578"/>
          </a:xfrm>
          <a:prstGeom prst="rect">
            <a:avLst/>
          </a:prstGeom>
        </p:spPr>
      </p:pic>
      <p:sp>
        <p:nvSpPr>
          <p:cNvPr id="6" name="TextBox 5"/>
          <p:cNvSpPr txBox="1"/>
          <p:nvPr/>
        </p:nvSpPr>
        <p:spPr>
          <a:xfrm>
            <a:off x="8476735" y="2211860"/>
            <a:ext cx="3422822" cy="3139321"/>
          </a:xfrm>
          <a:prstGeom prst="rect">
            <a:avLst/>
          </a:prstGeom>
          <a:noFill/>
        </p:spPr>
        <p:txBody>
          <a:bodyPr wrap="square" rtlCol="0">
            <a:spAutoFit/>
          </a:bodyPr>
          <a:lstStyle/>
          <a:p>
            <a:r>
              <a:rPr lang="en-US" dirty="0">
                <a:solidFill>
                  <a:schemeClr val="tx2"/>
                </a:solidFill>
                <a:latin typeface="Arial" panose="020B0604020202020204" pitchFamily="34" charset="0"/>
                <a:cs typeface="Arial" panose="020B0604020202020204" pitchFamily="34" charset="0"/>
              </a:rPr>
              <a:t>OA articles are downloaded about 4 times more than non-OA articles</a:t>
            </a:r>
          </a:p>
          <a:p>
            <a:endParaRPr lang="en-US" dirty="0">
              <a:solidFill>
                <a:schemeClr val="tx2"/>
              </a:solidFill>
              <a:latin typeface="Arial" panose="020B0604020202020204" pitchFamily="34" charset="0"/>
              <a:cs typeface="Arial" panose="020B0604020202020204" pitchFamily="34" charset="0"/>
            </a:endParaRPr>
          </a:p>
          <a:p>
            <a:r>
              <a:rPr lang="en-US" dirty="0">
                <a:solidFill>
                  <a:schemeClr val="tx2"/>
                </a:solidFill>
                <a:latin typeface="Arial" panose="020B0604020202020204" pitchFamily="34" charset="0"/>
                <a:cs typeface="Arial" panose="020B0604020202020204" pitchFamily="34" charset="0"/>
              </a:rPr>
              <a:t>OA articles receive more social media attention, page views, &amp; media coverage </a:t>
            </a:r>
            <a:endParaRPr lang="en-US" dirty="0" smtClean="0">
              <a:solidFill>
                <a:schemeClr val="tx2"/>
              </a:solidFill>
              <a:latin typeface="Arial" panose="020B0604020202020204" pitchFamily="34" charset="0"/>
              <a:cs typeface="Arial" panose="020B0604020202020204" pitchFamily="34" charset="0"/>
            </a:endParaRPr>
          </a:p>
          <a:p>
            <a:endParaRPr lang="en-US" dirty="0">
              <a:solidFill>
                <a:schemeClr val="tx2"/>
              </a:solidFill>
              <a:latin typeface="Arial" panose="020B0604020202020204" pitchFamily="34" charset="0"/>
              <a:cs typeface="Arial" panose="020B0604020202020204" pitchFamily="34" charset="0"/>
            </a:endParaRPr>
          </a:p>
          <a:p>
            <a:r>
              <a:rPr lang="en-US" dirty="0" smtClean="0">
                <a:solidFill>
                  <a:schemeClr val="tx2"/>
                </a:solidFill>
                <a:latin typeface="Arial" panose="020B0604020202020204" pitchFamily="34" charset="0"/>
                <a:cs typeface="Arial" panose="020B0604020202020204" pitchFamily="34" charset="0"/>
              </a:rPr>
              <a:t>OA </a:t>
            </a:r>
            <a:r>
              <a:rPr lang="en-US" dirty="0">
                <a:solidFill>
                  <a:schemeClr val="tx2"/>
                </a:solidFill>
                <a:latin typeface="Arial" panose="020B0604020202020204" pitchFamily="34" charset="0"/>
                <a:cs typeface="Arial" panose="020B0604020202020204" pitchFamily="34" charset="0"/>
              </a:rPr>
              <a:t>articles are immediately readable &amp; indexed on Google </a:t>
            </a:r>
            <a:r>
              <a:rPr lang="en-US" dirty="0" smtClean="0">
                <a:solidFill>
                  <a:schemeClr val="tx2"/>
                </a:solidFill>
                <a:latin typeface="Arial" panose="020B0604020202020204" pitchFamily="34" charset="0"/>
                <a:cs typeface="Arial" panose="020B0604020202020204" pitchFamily="34" charset="0"/>
              </a:rPr>
              <a:t>Scholar</a:t>
            </a:r>
            <a:endParaRPr lang="nl-BE" dirty="0"/>
          </a:p>
        </p:txBody>
      </p:sp>
      <p:sp>
        <p:nvSpPr>
          <p:cNvPr id="7" name="TextBox 6"/>
          <p:cNvSpPr txBox="1"/>
          <p:nvPr/>
        </p:nvSpPr>
        <p:spPr>
          <a:xfrm>
            <a:off x="813503" y="6242295"/>
            <a:ext cx="9220184" cy="600164"/>
          </a:xfrm>
          <a:prstGeom prst="rect">
            <a:avLst/>
          </a:prstGeom>
          <a:noFill/>
        </p:spPr>
        <p:txBody>
          <a:bodyPr wrap="square" rtlCol="0">
            <a:spAutoFit/>
          </a:bodyPr>
          <a:lstStyle/>
          <a:p>
            <a:r>
              <a:rPr lang="nl-BE" sz="1100" dirty="0" smtClean="0">
                <a:solidFill>
                  <a:schemeClr val="bg1"/>
                </a:solidFill>
                <a:latin typeface="Arial" panose="020B0604020202020204" pitchFamily="34" charset="0"/>
                <a:cs typeface="Arial" panose="020B0604020202020204" pitchFamily="34" charset="0"/>
              </a:rPr>
              <a:t>J.T. </a:t>
            </a:r>
            <a:r>
              <a:rPr lang="nl-BE" sz="1100" dirty="0" err="1" smtClean="0">
                <a:solidFill>
                  <a:schemeClr val="bg1"/>
                </a:solidFill>
                <a:latin typeface="Arial" panose="020B0604020202020204" pitchFamily="34" charset="0"/>
                <a:cs typeface="Arial" panose="020B0604020202020204" pitchFamily="34" charset="0"/>
              </a:rPr>
              <a:t>Tennant</a:t>
            </a:r>
            <a:r>
              <a:rPr lang="nl-BE" sz="1100" dirty="0" smtClean="0">
                <a:solidFill>
                  <a:schemeClr val="bg1"/>
                </a:solidFill>
                <a:latin typeface="Arial" panose="020B0604020202020204" pitchFamily="34" charset="0"/>
                <a:cs typeface="Arial" panose="020B0604020202020204" pitchFamily="34" charset="0"/>
              </a:rPr>
              <a:t> et al. (2016), ‘</a:t>
            </a:r>
            <a:r>
              <a:rPr lang="en-US" sz="1100" dirty="0">
                <a:solidFill>
                  <a:schemeClr val="bg1"/>
                </a:solidFill>
                <a:latin typeface="Arial" panose="020B0604020202020204" pitchFamily="34" charset="0"/>
                <a:cs typeface="Arial" panose="020B0604020202020204" pitchFamily="34" charset="0"/>
              </a:rPr>
              <a:t>The academic, economic and societal impacts of Open Access: an evidence-based review</a:t>
            </a:r>
            <a:r>
              <a:rPr lang="nl-BE" sz="1100" dirty="0">
                <a:solidFill>
                  <a:schemeClr val="bg1"/>
                </a:solidFill>
                <a:latin typeface="Arial" panose="020B0604020202020204" pitchFamily="34" charset="0"/>
                <a:cs typeface="Arial" panose="020B0604020202020204" pitchFamily="34" charset="0"/>
              </a:rPr>
              <a:t>’, https://</a:t>
            </a:r>
            <a:r>
              <a:rPr lang="nl-BE" sz="1100" dirty="0" smtClean="0">
                <a:solidFill>
                  <a:schemeClr val="bg1"/>
                </a:solidFill>
                <a:latin typeface="Arial" panose="020B0604020202020204" pitchFamily="34" charset="0"/>
                <a:cs typeface="Arial" panose="020B0604020202020204" pitchFamily="34" charset="0"/>
              </a:rPr>
              <a:t>doi.org/10.12688/f1000research.8460.3; </a:t>
            </a:r>
            <a:r>
              <a:rPr lang="en-US" sz="1100" dirty="0" smtClean="0">
                <a:solidFill>
                  <a:schemeClr val="bg1"/>
                </a:solidFill>
                <a:latin typeface="Arial" panose="020B0604020202020204" pitchFamily="34" charset="0"/>
                <a:cs typeface="Arial" panose="020B0604020202020204" pitchFamily="34" charset="0"/>
              </a:rPr>
              <a:t>C. </a:t>
            </a:r>
            <a:r>
              <a:rPr lang="en-US" sz="1100" dirty="0" err="1" smtClean="0">
                <a:solidFill>
                  <a:schemeClr val="bg1"/>
                </a:solidFill>
                <a:latin typeface="Arial" panose="020B0604020202020204" pitchFamily="34" charset="0"/>
                <a:cs typeface="Arial" panose="020B0604020202020204" pitchFamily="34" charset="0"/>
              </a:rPr>
              <a:t>Iakovakis</a:t>
            </a:r>
            <a:r>
              <a:rPr lang="en-US" sz="1100" dirty="0" smtClean="0">
                <a:solidFill>
                  <a:schemeClr val="bg1"/>
                </a:solidFill>
                <a:latin typeface="Arial" panose="020B0604020202020204" pitchFamily="34" charset="0"/>
                <a:cs typeface="Arial" panose="020B0604020202020204" pitchFamily="34" charset="0"/>
              </a:rPr>
              <a:t> (2019), </a:t>
            </a:r>
            <a:r>
              <a:rPr lang="en-US" sz="1100" i="1" dirty="0" smtClean="0">
                <a:solidFill>
                  <a:schemeClr val="bg1"/>
                </a:solidFill>
                <a:latin typeface="Arial" panose="020B0604020202020204" pitchFamily="34" charset="0"/>
                <a:cs typeface="Arial" panose="020B0604020202020204" pitchFamily="34" charset="0"/>
              </a:rPr>
              <a:t>Open Access: </a:t>
            </a:r>
            <a:r>
              <a:rPr lang="en-US" sz="1100" i="1" dirty="0" err="1" smtClean="0">
                <a:solidFill>
                  <a:schemeClr val="bg1"/>
                </a:solidFill>
                <a:latin typeface="Arial" panose="020B0604020202020204" pitchFamily="34" charset="0"/>
                <a:cs typeface="Arial" panose="020B0604020202020204" pitchFamily="34" charset="0"/>
              </a:rPr>
              <a:t>Identiying</a:t>
            </a:r>
            <a:r>
              <a:rPr lang="en-US" sz="1100" i="1" dirty="0" smtClean="0">
                <a:solidFill>
                  <a:schemeClr val="bg1"/>
                </a:solidFill>
                <a:latin typeface="Arial" panose="020B0604020202020204" pitchFamily="34" charset="0"/>
                <a:cs typeface="Arial" panose="020B0604020202020204" pitchFamily="34" charset="0"/>
              </a:rPr>
              <a:t> quality journals &amp; avoiding predatory publishers</a:t>
            </a:r>
            <a:r>
              <a:rPr lang="en-US" sz="1100" dirty="0" smtClean="0">
                <a:solidFill>
                  <a:schemeClr val="bg1"/>
                </a:solidFill>
                <a:latin typeface="Arial" panose="020B0604020202020204" pitchFamily="34" charset="0"/>
                <a:cs typeface="Arial" panose="020B0604020202020204" pitchFamily="34" charset="0"/>
              </a:rPr>
              <a:t>, https://doi.org/10.6084/m9.figshare.7849160.v6</a:t>
            </a:r>
            <a:endParaRPr lang="nl-BE" sz="11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4713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Why</a:t>
            </a:r>
            <a:r>
              <a:rPr lang="nl-NL" dirty="0" smtClean="0"/>
              <a:t> care </a:t>
            </a:r>
            <a:r>
              <a:rPr lang="nl-NL" dirty="0" err="1" smtClean="0"/>
              <a:t>about</a:t>
            </a:r>
            <a:r>
              <a:rPr lang="nl-NL" dirty="0" smtClean="0"/>
              <a:t> OA?</a:t>
            </a:r>
            <a:endParaRPr lang="nl-NL" dirty="0"/>
          </a:p>
        </p:txBody>
      </p:sp>
      <p:sp>
        <p:nvSpPr>
          <p:cNvPr id="3" name="Tijdelijke aanduiding voor inhoud 2"/>
          <p:cNvSpPr>
            <a:spLocks noGrp="1"/>
          </p:cNvSpPr>
          <p:nvPr>
            <p:ph idx="1"/>
          </p:nvPr>
        </p:nvSpPr>
        <p:spPr>
          <a:xfrm>
            <a:off x="1125414" y="2045563"/>
            <a:ext cx="10491785" cy="3938548"/>
          </a:xfrm>
        </p:spPr>
        <p:txBody>
          <a:bodyPr>
            <a:normAutofit/>
          </a:bodyPr>
          <a:lstStyle/>
          <a:p>
            <a:pPr marL="0" indent="0">
              <a:buNone/>
            </a:pPr>
            <a:r>
              <a:rPr lang="nl-NL" sz="2600" b="1" dirty="0" err="1" smtClean="0"/>
              <a:t>ethical</a:t>
            </a:r>
            <a:r>
              <a:rPr lang="nl-NL" sz="2600" b="1" dirty="0" smtClean="0"/>
              <a:t> </a:t>
            </a:r>
            <a:r>
              <a:rPr lang="nl-NL" sz="2600" b="1" dirty="0" err="1" smtClean="0"/>
              <a:t>reasons</a:t>
            </a:r>
            <a:r>
              <a:rPr lang="nl-NL" sz="2600" b="1" dirty="0" smtClean="0"/>
              <a:t> </a:t>
            </a:r>
            <a:endParaRPr lang="nl-NL" sz="2600" b="1" dirty="0"/>
          </a:p>
          <a:p>
            <a:endParaRPr lang="nl-BE" sz="2100" dirty="0"/>
          </a:p>
          <a:p>
            <a:pPr lvl="1">
              <a:buFont typeface="Wingdings" panose="05000000000000000000" pitchFamily="2" charset="2"/>
              <a:buChar char="ü"/>
            </a:pPr>
            <a:r>
              <a:rPr lang="nl-BE" dirty="0" smtClean="0"/>
              <a:t> </a:t>
            </a:r>
            <a:r>
              <a:rPr lang="nl-BE" dirty="0" err="1" smtClean="0"/>
              <a:t>results</a:t>
            </a:r>
            <a:r>
              <a:rPr lang="nl-BE" dirty="0" smtClean="0"/>
              <a:t> of </a:t>
            </a:r>
            <a:r>
              <a:rPr lang="nl-BE" dirty="0" err="1" smtClean="0"/>
              <a:t>scholarly</a:t>
            </a:r>
            <a:r>
              <a:rPr lang="nl-BE" dirty="0" smtClean="0"/>
              <a:t> research </a:t>
            </a:r>
            <a:r>
              <a:rPr lang="nl-BE" dirty="0" err="1" smtClean="0"/>
              <a:t>available</a:t>
            </a:r>
            <a:r>
              <a:rPr lang="nl-BE" dirty="0" smtClean="0"/>
              <a:t> </a:t>
            </a:r>
            <a:r>
              <a:rPr lang="nl-BE" dirty="0" err="1" smtClean="0"/>
              <a:t>to</a:t>
            </a:r>
            <a:r>
              <a:rPr lang="nl-BE" dirty="0" smtClean="0"/>
              <a:t> </a:t>
            </a:r>
            <a:r>
              <a:rPr lang="nl-BE" dirty="0" err="1" smtClean="0"/>
              <a:t>general</a:t>
            </a:r>
            <a:r>
              <a:rPr lang="nl-BE" dirty="0" smtClean="0"/>
              <a:t> public</a:t>
            </a:r>
          </a:p>
          <a:p>
            <a:pPr marL="914400" lvl="2" indent="0">
              <a:buNone/>
            </a:pPr>
            <a:r>
              <a:rPr lang="nl-BE" dirty="0" err="1"/>
              <a:t>regardless</a:t>
            </a:r>
            <a:r>
              <a:rPr lang="nl-BE" dirty="0"/>
              <a:t> of </a:t>
            </a:r>
            <a:r>
              <a:rPr lang="nl-BE" dirty="0" err="1"/>
              <a:t>whether</a:t>
            </a:r>
            <a:r>
              <a:rPr lang="nl-BE" dirty="0"/>
              <a:t> </a:t>
            </a:r>
            <a:r>
              <a:rPr lang="nl-BE" dirty="0" err="1" smtClean="0"/>
              <a:t>the</a:t>
            </a:r>
            <a:r>
              <a:rPr lang="nl-BE" dirty="0" smtClean="0"/>
              <a:t> </a:t>
            </a:r>
            <a:r>
              <a:rPr lang="nl-BE" dirty="0" err="1" smtClean="0"/>
              <a:t>parties</a:t>
            </a:r>
            <a:r>
              <a:rPr lang="nl-BE" dirty="0" smtClean="0"/>
              <a:t> </a:t>
            </a:r>
            <a:r>
              <a:rPr lang="nl-BE" dirty="0" err="1" smtClean="0"/>
              <a:t>interested</a:t>
            </a:r>
            <a:r>
              <a:rPr lang="nl-BE" dirty="0" smtClean="0"/>
              <a:t> </a:t>
            </a:r>
            <a:r>
              <a:rPr lang="nl-BE" dirty="0"/>
              <a:t>are </a:t>
            </a:r>
            <a:r>
              <a:rPr lang="nl-BE" dirty="0" err="1"/>
              <a:t>affiliated</a:t>
            </a:r>
            <a:r>
              <a:rPr lang="nl-BE" dirty="0"/>
              <a:t> </a:t>
            </a:r>
            <a:r>
              <a:rPr lang="nl-BE" dirty="0" err="1"/>
              <a:t>with</a:t>
            </a:r>
            <a:r>
              <a:rPr lang="nl-BE" dirty="0"/>
              <a:t> </a:t>
            </a:r>
            <a:r>
              <a:rPr lang="nl-BE" dirty="0" err="1" smtClean="0"/>
              <a:t>an</a:t>
            </a:r>
            <a:r>
              <a:rPr lang="nl-BE" dirty="0" smtClean="0"/>
              <a:t> </a:t>
            </a:r>
            <a:r>
              <a:rPr lang="nl-BE" dirty="0" err="1"/>
              <a:t>university</a:t>
            </a:r>
            <a:r>
              <a:rPr lang="nl-BE" dirty="0"/>
              <a:t> or </a:t>
            </a:r>
            <a:r>
              <a:rPr lang="nl-BE" dirty="0" err="1"/>
              <a:t>not</a:t>
            </a:r>
            <a:endParaRPr lang="nl-BE" dirty="0"/>
          </a:p>
          <a:p>
            <a:pPr marL="457200" lvl="1" indent="0">
              <a:buNone/>
            </a:pPr>
            <a:endParaRPr lang="nl-BE" dirty="0" smtClean="0"/>
          </a:p>
          <a:p>
            <a:pPr lvl="1">
              <a:buFont typeface="Wingdings" panose="05000000000000000000" pitchFamily="2" charset="2"/>
              <a:buChar char="ü"/>
            </a:pPr>
            <a:r>
              <a:rPr lang="nl-BE" dirty="0"/>
              <a:t> </a:t>
            </a:r>
            <a:r>
              <a:rPr lang="nl-BE" dirty="0" err="1" smtClean="0"/>
              <a:t>results</a:t>
            </a:r>
            <a:r>
              <a:rPr lang="nl-BE" dirty="0" smtClean="0"/>
              <a:t> of </a:t>
            </a:r>
            <a:r>
              <a:rPr lang="nl-BE" dirty="0" err="1" smtClean="0"/>
              <a:t>scholarly</a:t>
            </a:r>
            <a:r>
              <a:rPr lang="nl-BE" dirty="0" smtClean="0"/>
              <a:t> research </a:t>
            </a:r>
            <a:r>
              <a:rPr lang="nl-BE" dirty="0" err="1" smtClean="0"/>
              <a:t>available</a:t>
            </a:r>
            <a:r>
              <a:rPr lang="nl-BE" dirty="0" smtClean="0"/>
              <a:t> </a:t>
            </a:r>
            <a:r>
              <a:rPr lang="nl-BE" dirty="0" err="1" smtClean="0"/>
              <a:t>to</a:t>
            </a:r>
            <a:r>
              <a:rPr lang="nl-BE" dirty="0" smtClean="0"/>
              <a:t> </a:t>
            </a:r>
            <a:r>
              <a:rPr lang="nl-BE" dirty="0" err="1" smtClean="0"/>
              <a:t>scholars</a:t>
            </a:r>
            <a:r>
              <a:rPr lang="nl-BE" dirty="0" smtClean="0"/>
              <a:t> </a:t>
            </a:r>
            <a:r>
              <a:rPr lang="nl-BE" dirty="0" err="1" smtClean="0"/>
              <a:t>all</a:t>
            </a:r>
            <a:r>
              <a:rPr lang="nl-BE" dirty="0" smtClean="0"/>
              <a:t> over </a:t>
            </a:r>
            <a:r>
              <a:rPr lang="nl-BE" dirty="0" err="1" smtClean="0"/>
              <a:t>the</a:t>
            </a:r>
            <a:r>
              <a:rPr lang="nl-BE" dirty="0" smtClean="0"/>
              <a:t> </a:t>
            </a:r>
            <a:r>
              <a:rPr lang="nl-BE" dirty="0" err="1" smtClean="0"/>
              <a:t>world</a:t>
            </a:r>
            <a:endParaRPr lang="nl-BE" dirty="0" smtClean="0"/>
          </a:p>
          <a:p>
            <a:pPr marL="914400" lvl="2" indent="0">
              <a:buNone/>
            </a:pPr>
            <a:r>
              <a:rPr lang="nl-BE" dirty="0" err="1" smtClean="0"/>
              <a:t>regardless</a:t>
            </a:r>
            <a:r>
              <a:rPr lang="nl-BE" dirty="0" smtClean="0"/>
              <a:t> of </a:t>
            </a:r>
            <a:r>
              <a:rPr lang="nl-BE" dirty="0" err="1" smtClean="0"/>
              <a:t>whether</a:t>
            </a:r>
            <a:r>
              <a:rPr lang="nl-BE" dirty="0" smtClean="0"/>
              <a:t> these </a:t>
            </a:r>
            <a:r>
              <a:rPr lang="nl-BE" dirty="0" err="1" smtClean="0"/>
              <a:t>scholars</a:t>
            </a:r>
            <a:r>
              <a:rPr lang="nl-BE" dirty="0" smtClean="0"/>
              <a:t> are </a:t>
            </a:r>
            <a:r>
              <a:rPr lang="nl-BE" dirty="0" err="1" smtClean="0"/>
              <a:t>affiliated</a:t>
            </a:r>
            <a:r>
              <a:rPr lang="nl-BE" dirty="0" smtClean="0"/>
              <a:t> </a:t>
            </a:r>
            <a:r>
              <a:rPr lang="nl-BE" dirty="0" err="1" smtClean="0"/>
              <a:t>with</a:t>
            </a:r>
            <a:r>
              <a:rPr lang="nl-BE" dirty="0" smtClean="0"/>
              <a:t> </a:t>
            </a:r>
            <a:r>
              <a:rPr lang="nl-BE" dirty="0" err="1" smtClean="0"/>
              <a:t>an</a:t>
            </a:r>
            <a:r>
              <a:rPr lang="nl-BE" dirty="0" smtClean="0"/>
              <a:t> </a:t>
            </a:r>
            <a:r>
              <a:rPr lang="nl-BE" dirty="0" err="1" smtClean="0"/>
              <a:t>institution</a:t>
            </a:r>
            <a:r>
              <a:rPr lang="nl-BE" dirty="0" smtClean="0"/>
              <a:t> </a:t>
            </a:r>
            <a:r>
              <a:rPr lang="nl-BE" dirty="0" err="1" smtClean="0"/>
              <a:t>which</a:t>
            </a:r>
            <a:r>
              <a:rPr lang="nl-BE" dirty="0" smtClean="0"/>
              <a:t> </a:t>
            </a:r>
            <a:r>
              <a:rPr lang="nl-BE" dirty="0" err="1" smtClean="0"/>
              <a:t>can</a:t>
            </a:r>
            <a:r>
              <a:rPr lang="nl-BE" dirty="0" smtClean="0"/>
              <a:t> </a:t>
            </a:r>
            <a:r>
              <a:rPr lang="nl-BE" dirty="0" err="1" smtClean="0"/>
              <a:t>afford</a:t>
            </a:r>
            <a:r>
              <a:rPr lang="nl-BE" dirty="0" smtClean="0"/>
              <a:t> </a:t>
            </a:r>
            <a:r>
              <a:rPr lang="nl-BE" dirty="0" err="1" smtClean="0"/>
              <a:t>to</a:t>
            </a:r>
            <a:r>
              <a:rPr lang="nl-BE" dirty="0" smtClean="0"/>
              <a:t> </a:t>
            </a:r>
            <a:r>
              <a:rPr lang="nl-BE" dirty="0" err="1" smtClean="0"/>
              <a:t>buy</a:t>
            </a:r>
            <a:r>
              <a:rPr lang="nl-BE" dirty="0" smtClean="0"/>
              <a:t> a lot of </a:t>
            </a:r>
            <a:r>
              <a:rPr lang="nl-BE" dirty="0" err="1" smtClean="0"/>
              <a:t>academic</a:t>
            </a:r>
            <a:r>
              <a:rPr lang="nl-BE" dirty="0" smtClean="0"/>
              <a:t> </a:t>
            </a:r>
            <a:r>
              <a:rPr lang="nl-BE" dirty="0" err="1" smtClean="0"/>
              <a:t>publications</a:t>
            </a:r>
            <a:r>
              <a:rPr lang="nl-BE" dirty="0" smtClean="0"/>
              <a:t> or </a:t>
            </a:r>
            <a:r>
              <a:rPr lang="nl-BE" dirty="0" err="1" smtClean="0"/>
              <a:t>not</a:t>
            </a:r>
            <a:endParaRPr lang="nl-BE" dirty="0" smtClean="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26</a:t>
            </a:fld>
            <a:endParaRPr lang="nl-NL" dirty="0"/>
          </a:p>
        </p:txBody>
      </p:sp>
    </p:spTree>
    <p:extLst>
      <p:ext uri="{BB962C8B-B14F-4D97-AF65-F5344CB8AC3E}">
        <p14:creationId xmlns:p14="http://schemas.microsoft.com/office/powerpoint/2010/main" val="20463702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457200" y="228600"/>
            <a:ext cx="11071411" cy="6382343"/>
          </a:xfrm>
          <a:prstGeom prst="rect">
            <a:avLst/>
          </a:prstGeom>
          <a:noFill/>
        </p:spPr>
      </p:pic>
      <p:sp>
        <p:nvSpPr>
          <p:cNvPr id="5" name="Rectangle 4"/>
          <p:cNvSpPr/>
          <p:nvPr/>
        </p:nvSpPr>
        <p:spPr>
          <a:xfrm>
            <a:off x="128143" y="6457890"/>
            <a:ext cx="9065283" cy="400110"/>
          </a:xfrm>
          <a:prstGeom prst="rect">
            <a:avLst/>
          </a:prstGeom>
        </p:spPr>
        <p:txBody>
          <a:bodyPr wrap="square">
            <a:spAutoFit/>
          </a:bodyPr>
          <a:lstStyle/>
          <a:p>
            <a:pPr lvl="0"/>
            <a:r>
              <a:rPr kumimoji="0" lang="en-US" sz="1000" b="0" i="0" u="none" strike="noStrike" kern="1200" cap="none" spc="0" normalizeH="0" baseline="0" noProof="0" dirty="0" smtClean="0">
                <a:ln>
                  <a:noFill/>
                </a:ln>
                <a:solidFill>
                  <a:prstClr val="black"/>
                </a:solidFill>
                <a:effectLst/>
                <a:uLnTx/>
                <a:uFillTx/>
                <a:latin typeface="Segoe UI" panose="020B0502040204020203" pitchFamily="34" charset="0"/>
                <a:ea typeface="+mn-ea"/>
                <a:cs typeface="+mn-cs"/>
              </a:rPr>
              <a:t>E. </a:t>
            </a:r>
            <a:r>
              <a:rPr kumimoji="0" lang="en-US" sz="1000" b="0" i="0" u="none" strike="noStrike" kern="1200" cap="none" spc="0" normalizeH="0" baseline="0" noProof="0" dirty="0" err="1" smtClean="0">
                <a:ln>
                  <a:noFill/>
                </a:ln>
                <a:solidFill>
                  <a:prstClr val="black"/>
                </a:solidFill>
                <a:effectLst/>
                <a:uLnTx/>
                <a:uFillTx/>
                <a:latin typeface="Segoe UI" panose="020B0502040204020203" pitchFamily="34" charset="0"/>
                <a:ea typeface="+mn-ea"/>
                <a:cs typeface="+mn-cs"/>
              </a:rPr>
              <a:t>ElSabry</a:t>
            </a:r>
            <a:r>
              <a:rPr kumimoji="0" lang="en-US" sz="1000" b="0" i="0" u="none" strike="noStrike" kern="1200" cap="none" spc="0" normalizeH="0" baseline="0" noProof="0" dirty="0" smtClean="0">
                <a:ln>
                  <a:noFill/>
                </a:ln>
                <a:solidFill>
                  <a:prstClr val="black"/>
                </a:solidFill>
                <a:effectLst/>
                <a:uLnTx/>
                <a:uFillTx/>
                <a:latin typeface="Segoe UI" panose="020B0502040204020203" pitchFamily="34" charset="0"/>
                <a:ea typeface="+mn-ea"/>
                <a:cs typeface="+mn-cs"/>
              </a:rPr>
              <a:t> (2017), ‘Who needs access to research? Exploring the societal impact of open access’;</a:t>
            </a:r>
            <a:r>
              <a:rPr lang="en-US" sz="1000" dirty="0" smtClean="0">
                <a:solidFill>
                  <a:prstClr val="black"/>
                </a:solidFill>
                <a:latin typeface="Segoe UI" panose="020B0502040204020203" pitchFamily="34" charset="0"/>
              </a:rPr>
              <a:t> adapted </a:t>
            </a:r>
            <a:r>
              <a:rPr lang="en-US" sz="1000" dirty="0">
                <a:solidFill>
                  <a:prstClr val="black"/>
                </a:solidFill>
                <a:latin typeface="Segoe UI" panose="020B0502040204020203" pitchFamily="34" charset="0"/>
              </a:rPr>
              <a:t>from C. </a:t>
            </a:r>
            <a:r>
              <a:rPr lang="en-US" sz="1000" dirty="0" err="1">
                <a:solidFill>
                  <a:prstClr val="black"/>
                </a:solidFill>
                <a:latin typeface="Segoe UI" panose="020B0502040204020203" pitchFamily="34" charset="0"/>
              </a:rPr>
              <a:t>Iakovakis</a:t>
            </a:r>
            <a:r>
              <a:rPr lang="en-US" sz="1000" dirty="0">
                <a:solidFill>
                  <a:prstClr val="black"/>
                </a:solidFill>
                <a:latin typeface="Segoe UI" panose="020B0502040204020203" pitchFamily="34" charset="0"/>
              </a:rPr>
              <a:t> (2019), </a:t>
            </a:r>
            <a:r>
              <a:rPr lang="en-US" sz="1000" i="1" dirty="0">
                <a:solidFill>
                  <a:prstClr val="black"/>
                </a:solidFill>
                <a:latin typeface="Segoe UI" panose="020B0502040204020203" pitchFamily="34" charset="0"/>
              </a:rPr>
              <a:t>Open Access. Increase the visibility of your research</a:t>
            </a:r>
            <a:r>
              <a:rPr lang="en-US" sz="1000" dirty="0">
                <a:solidFill>
                  <a:prstClr val="black"/>
                </a:solidFill>
                <a:latin typeface="Segoe UI" panose="020B0502040204020203" pitchFamily="34" charset="0"/>
              </a:rPr>
              <a:t>, </a:t>
            </a:r>
            <a:r>
              <a:rPr lang="en-US" sz="1000" dirty="0" smtClean="0">
                <a:solidFill>
                  <a:prstClr val="black"/>
                </a:solidFill>
                <a:latin typeface="Segoe UI" panose="020B0502040204020203" pitchFamily="34" charset="0"/>
              </a:rPr>
              <a:t>https</a:t>
            </a:r>
            <a:r>
              <a:rPr lang="en-US" sz="1000" dirty="0">
                <a:solidFill>
                  <a:prstClr val="black"/>
                </a:solidFill>
                <a:latin typeface="Segoe UI" panose="020B0502040204020203" pitchFamily="34" charset="0"/>
              </a:rPr>
              <a:t>://</a:t>
            </a:r>
            <a:r>
              <a:rPr lang="en-US" sz="1000" dirty="0" smtClean="0">
                <a:solidFill>
                  <a:prstClr val="black"/>
                </a:solidFill>
                <a:latin typeface="Segoe UI" panose="020B0502040204020203" pitchFamily="34" charset="0"/>
              </a:rPr>
              <a:t>doi.org/10.6084/m9.figshare.7849160.v6</a:t>
            </a:r>
            <a:endParaRPr kumimoji="0" lang="en-US" sz="1000" b="0" i="1"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6489902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2710" y="597005"/>
            <a:ext cx="11041200" cy="1325563"/>
          </a:xfrm>
        </p:spPr>
        <p:txBody>
          <a:bodyPr/>
          <a:lstStyle/>
          <a:p>
            <a:r>
              <a:rPr lang="en-US" dirty="0" smtClean="0"/>
              <a:t>Types of OA</a:t>
            </a:r>
            <a:endParaRPr lang="nl-BE" dirty="0"/>
          </a:p>
        </p:txBody>
      </p:sp>
      <p:graphicFrame>
        <p:nvGraphicFramePr>
          <p:cNvPr id="5" name="Content Placeholder 4"/>
          <p:cNvGraphicFramePr>
            <a:graphicFrameLocks noGrp="1"/>
          </p:cNvGraphicFramePr>
          <p:nvPr>
            <p:ph idx="1"/>
            <p:extLst/>
          </p:nvPr>
        </p:nvGraphicFramePr>
        <p:xfrm>
          <a:off x="576000" y="2045563"/>
          <a:ext cx="11041200" cy="39385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85114D95-D6A6-084A-9D9C-617B45E258AD}" type="slidenum">
              <a:rPr lang="nl-NL" smtClean="0"/>
              <a:t>28</a:t>
            </a:fld>
            <a:endParaRPr lang="nl-NL" dirty="0"/>
          </a:p>
        </p:txBody>
      </p:sp>
      <p:graphicFrame>
        <p:nvGraphicFramePr>
          <p:cNvPr id="6" name="Diagram 5"/>
          <p:cNvGraphicFramePr/>
          <p:nvPr>
            <p:extLst>
              <p:ext uri="{D42A27DB-BD31-4B8C-83A1-F6EECF244321}">
                <p14:modId xmlns:p14="http://schemas.microsoft.com/office/powerpoint/2010/main" val="193295615"/>
              </p:ext>
            </p:extLst>
          </p:nvPr>
        </p:nvGraphicFramePr>
        <p:xfrm>
          <a:off x="452710" y="1637030"/>
          <a:ext cx="11041200" cy="446421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1512315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710" y="597005"/>
            <a:ext cx="11041200" cy="1325563"/>
          </a:xfrm>
        </p:spPr>
        <p:txBody>
          <a:bodyPr/>
          <a:lstStyle/>
          <a:p>
            <a:r>
              <a:rPr lang="en-US" dirty="0" smtClean="0"/>
              <a:t>Types of OA</a:t>
            </a:r>
            <a:endParaRPr lang="nl-BE" dirty="0"/>
          </a:p>
        </p:txBody>
      </p:sp>
      <p:graphicFrame>
        <p:nvGraphicFramePr>
          <p:cNvPr id="5" name="Content Placeholder 4"/>
          <p:cNvGraphicFramePr>
            <a:graphicFrameLocks noGrp="1"/>
          </p:cNvGraphicFramePr>
          <p:nvPr>
            <p:ph idx="1"/>
          </p:nvPr>
        </p:nvGraphicFramePr>
        <p:xfrm>
          <a:off x="576000" y="2045563"/>
          <a:ext cx="11041200" cy="39385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85114D95-D6A6-084A-9D9C-617B45E258AD}" type="slidenum">
              <a:rPr lang="nl-NL" smtClean="0"/>
              <a:t>29</a:t>
            </a:fld>
            <a:endParaRPr lang="nl-NL" dirty="0"/>
          </a:p>
        </p:txBody>
      </p:sp>
      <p:graphicFrame>
        <p:nvGraphicFramePr>
          <p:cNvPr id="6" name="Diagram 5"/>
          <p:cNvGraphicFramePr/>
          <p:nvPr>
            <p:extLst>
              <p:ext uri="{D42A27DB-BD31-4B8C-83A1-F6EECF244321}">
                <p14:modId xmlns:p14="http://schemas.microsoft.com/office/powerpoint/2010/main" val="231413300"/>
              </p:ext>
            </p:extLst>
          </p:nvPr>
        </p:nvGraphicFramePr>
        <p:xfrm>
          <a:off x="911528" y="1235946"/>
          <a:ext cx="10692526" cy="490238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4255338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nl-NL" dirty="0" smtClean="0"/>
              <a:t>The </a:t>
            </a:r>
            <a:r>
              <a:rPr lang="nl-NL" dirty="0" err="1" smtClean="0"/>
              <a:t>problem</a:t>
            </a:r>
            <a:r>
              <a:rPr lang="nl-NL" dirty="0" smtClean="0"/>
              <a:t> </a:t>
            </a:r>
            <a:r>
              <a:rPr lang="nl-NL" dirty="0" err="1" smtClean="0"/>
              <a:t>with</a:t>
            </a:r>
            <a:r>
              <a:rPr lang="nl-NL" dirty="0" smtClean="0"/>
              <a:t> </a:t>
            </a:r>
            <a:r>
              <a:rPr lang="nl-NL" dirty="0" err="1" smtClean="0"/>
              <a:t>scholarly</a:t>
            </a:r>
            <a:r>
              <a:rPr lang="nl-NL" dirty="0" smtClean="0"/>
              <a:t> </a:t>
            </a:r>
            <a:r>
              <a:rPr lang="nl-NL" dirty="0" err="1" smtClean="0"/>
              <a:t>publishing</a:t>
            </a:r>
            <a:endParaRPr lang="nl-NL" dirty="0"/>
          </a:p>
        </p:txBody>
      </p:sp>
      <p:sp>
        <p:nvSpPr>
          <p:cNvPr id="4" name="Tijdelijke aanduiding voor datum 3"/>
          <p:cNvSpPr txBox="1">
            <a:spLocks/>
          </p:cNvSpPr>
          <p:nvPr/>
        </p:nvSpPr>
        <p:spPr>
          <a:xfrm>
            <a:off x="576000" y="6209998"/>
            <a:ext cx="812962" cy="648002"/>
          </a:xfrm>
          <a:prstGeom prst="rect">
            <a:avLst/>
          </a:prstGeom>
        </p:spPr>
        <p:txBody>
          <a:bodyPr vert="horz" lIns="0" tIns="0" rIns="0" bIns="0" rtlCol="0" anchor="ctr"/>
          <a:lstStyle>
            <a:defPPr>
              <a:defRPr lang="nl-NL"/>
            </a:defPPr>
            <a:lvl1pPr marL="0" algn="l" defTabSz="914400" rtl="0" eaLnBrk="1" latinLnBrk="0" hangingPunct="1">
              <a:defRPr sz="1200" kern="1200" baseline="0">
                <a:solidFill>
                  <a:schemeClr val="bg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NL" dirty="0"/>
          </a:p>
        </p:txBody>
      </p:sp>
      <p:sp>
        <p:nvSpPr>
          <p:cNvPr id="5" name="Tijdelijke aanduiding voor voettekst 4"/>
          <p:cNvSpPr txBox="1">
            <a:spLocks/>
          </p:cNvSpPr>
          <p:nvPr/>
        </p:nvSpPr>
        <p:spPr>
          <a:xfrm>
            <a:off x="6748041" y="6209998"/>
            <a:ext cx="3411159" cy="648002"/>
          </a:xfrm>
          <a:prstGeom prst="rect">
            <a:avLst/>
          </a:prstGeom>
        </p:spPr>
        <p:txBody>
          <a:bodyPr vert="horz" lIns="0" tIns="0" rIns="180000" bIns="0" rtlCol="0" anchor="ctr"/>
          <a:lstStyle>
            <a:defPPr>
              <a:defRPr lang="nl-NL"/>
            </a:defPPr>
            <a:lvl1pPr marL="0" algn="r" defTabSz="914400" rtl="0" eaLnBrk="1" latinLnBrk="0" hangingPunct="1">
              <a:defRPr sz="1200" kern="1200" baseline="0">
                <a:solidFill>
                  <a:schemeClr val="bg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NL" dirty="0"/>
          </a:p>
        </p:txBody>
      </p:sp>
      <p:sp>
        <p:nvSpPr>
          <p:cNvPr id="9" name="Tijdelijke aanduiding voor dianummer 8"/>
          <p:cNvSpPr>
            <a:spLocks noGrp="1"/>
          </p:cNvSpPr>
          <p:nvPr>
            <p:ph type="sldNum" sz="quarter" idx="12"/>
          </p:nvPr>
        </p:nvSpPr>
        <p:spPr/>
        <p:txBody>
          <a:bodyPr/>
          <a:lstStyle/>
          <a:p>
            <a:fld id="{85114D95-D6A6-084A-9D9C-617B45E258AD}" type="slidenum">
              <a:rPr lang="nl-NL" smtClean="0"/>
              <a:pPr/>
              <a:t>3</a:t>
            </a:fld>
            <a:endParaRPr lang="nl-NL" dirty="0"/>
          </a:p>
        </p:txBody>
      </p:sp>
    </p:spTree>
    <p:extLst>
      <p:ext uri="{BB962C8B-B14F-4D97-AF65-F5344CB8AC3E}">
        <p14:creationId xmlns:p14="http://schemas.microsoft.com/office/powerpoint/2010/main" val="36113295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900000" y="1435546"/>
            <a:ext cx="10156983" cy="4428000"/>
          </a:xfrm>
        </p:spPr>
        <p:txBody>
          <a:bodyPr>
            <a:normAutofit fontScale="85000" lnSpcReduction="10000"/>
          </a:bodyPr>
          <a:lstStyle/>
          <a:p>
            <a:pPr marL="0" indent="0" algn="ctr">
              <a:buNone/>
            </a:pPr>
            <a:endParaRPr lang="en-US" sz="2800" dirty="0"/>
          </a:p>
          <a:p>
            <a:pPr marL="0" indent="0">
              <a:buNone/>
            </a:pPr>
            <a:r>
              <a:rPr lang="en-US" sz="3000" dirty="0" smtClean="0">
                <a:latin typeface="Arial" panose="020B0604020202020204" pitchFamily="34" charset="0"/>
                <a:cs typeface="Arial" panose="020B0604020202020204" pitchFamily="34" charset="0"/>
              </a:rPr>
              <a:t>difference between </a:t>
            </a:r>
          </a:p>
          <a:p>
            <a:pPr marL="0" indent="0">
              <a:buNone/>
            </a:pPr>
            <a:endParaRPr lang="en-US" sz="2800" dirty="0" smtClean="0">
              <a:latin typeface="Arial" panose="020B0604020202020204" pitchFamily="34" charset="0"/>
              <a:cs typeface="Arial" panose="020B0604020202020204" pitchFamily="34" charset="0"/>
            </a:endParaRPr>
          </a:p>
          <a:p>
            <a:pPr lvl="1">
              <a:buFont typeface="Wingdings" panose="05000000000000000000" pitchFamily="2" charset="2"/>
              <a:buChar char="§"/>
            </a:pPr>
            <a:r>
              <a:rPr lang="en-US" sz="2600" dirty="0" smtClean="0">
                <a:latin typeface="Arial" panose="020B0604020202020204" pitchFamily="34" charset="0"/>
                <a:cs typeface="Arial" panose="020B0604020202020204" pitchFamily="34" charset="0"/>
              </a:rPr>
              <a:t>commercial publishers </a:t>
            </a:r>
          </a:p>
          <a:p>
            <a:pPr marL="914400" lvl="2" indent="0">
              <a:buNone/>
            </a:pPr>
            <a:r>
              <a:rPr lang="en-US" sz="2400" dirty="0" smtClean="0">
                <a:latin typeface="Arial" panose="020B0604020202020204" pitchFamily="34" charset="0"/>
                <a:cs typeface="Arial" panose="020B0604020202020204" pitchFamily="34" charset="0"/>
              </a:rPr>
              <a:t>aim to maximize profit (if need be at the expense of scholarship)</a:t>
            </a:r>
          </a:p>
          <a:p>
            <a:pPr lvl="2">
              <a:buFont typeface="Wingdings" panose="05000000000000000000" pitchFamily="2" charset="2"/>
              <a:buChar char="§"/>
            </a:pPr>
            <a:endParaRPr lang="en-US" sz="2600" dirty="0">
              <a:latin typeface="Arial" panose="020B0604020202020204" pitchFamily="34" charset="0"/>
              <a:cs typeface="Arial" panose="020B0604020202020204" pitchFamily="34" charset="0"/>
            </a:endParaRPr>
          </a:p>
          <a:p>
            <a:pPr lvl="1">
              <a:buFont typeface="Wingdings" panose="05000000000000000000" pitchFamily="2" charset="2"/>
              <a:buChar char="§"/>
            </a:pPr>
            <a:r>
              <a:rPr lang="en-US" sz="2600" dirty="0" smtClean="0">
                <a:latin typeface="Arial" panose="020B0604020202020204" pitchFamily="34" charset="0"/>
                <a:cs typeface="Arial" panose="020B0604020202020204" pitchFamily="34" charset="0"/>
              </a:rPr>
              <a:t>fake publishers</a:t>
            </a:r>
          </a:p>
          <a:p>
            <a:pPr marL="914400" lvl="2" indent="0">
              <a:buNone/>
            </a:pPr>
            <a:r>
              <a:rPr lang="en-US" sz="2600" dirty="0" smtClean="0">
                <a:latin typeface="Arial" panose="020B0604020202020204" pitchFamily="34" charset="0"/>
                <a:cs typeface="Arial" panose="020B0604020202020204" pitchFamily="34" charset="0"/>
              </a:rPr>
              <a:t>aim to profit by defrauding scholars</a:t>
            </a:r>
          </a:p>
          <a:p>
            <a:pPr lvl="1">
              <a:buFont typeface="Wingdings" panose="05000000000000000000" pitchFamily="2" charset="2"/>
              <a:buChar char="§"/>
            </a:pPr>
            <a:endParaRPr lang="en-US" sz="2600" dirty="0" smtClean="0">
              <a:latin typeface="Arial" panose="020B0604020202020204" pitchFamily="34" charset="0"/>
              <a:cs typeface="Arial" panose="020B0604020202020204" pitchFamily="34" charset="0"/>
            </a:endParaRPr>
          </a:p>
          <a:p>
            <a:pPr lvl="1">
              <a:buFont typeface="Wingdings" panose="05000000000000000000" pitchFamily="2" charset="2"/>
              <a:buChar char="§"/>
            </a:pPr>
            <a:r>
              <a:rPr lang="en-US" sz="2600" dirty="0" smtClean="0">
                <a:latin typeface="Arial" panose="020B0604020202020204" pitchFamily="34" charset="0"/>
                <a:cs typeface="Arial" panose="020B0604020202020204" pitchFamily="34" charset="0"/>
              </a:rPr>
              <a:t>non-commercial publishers</a:t>
            </a:r>
          </a:p>
          <a:p>
            <a:pPr marL="914400" lvl="2" indent="0">
              <a:buNone/>
            </a:pPr>
            <a:r>
              <a:rPr lang="en-US" sz="2500" dirty="0" smtClean="0">
                <a:latin typeface="Arial" panose="020B0604020202020204" pitchFamily="34" charset="0"/>
                <a:cs typeface="Arial" panose="020B0604020202020204" pitchFamily="34" charset="0"/>
              </a:rPr>
              <a:t>mission-driven instead of profit-driven: aim to </a:t>
            </a:r>
            <a:r>
              <a:rPr lang="en-US" sz="2500" dirty="0">
                <a:latin typeface="Arial" panose="020B0604020202020204" pitchFamily="34" charset="0"/>
                <a:cs typeface="Arial" panose="020B0604020202020204" pitchFamily="34" charset="0"/>
              </a:rPr>
              <a:t>be sustainable whilst serving </a:t>
            </a:r>
            <a:r>
              <a:rPr lang="en-US" sz="2500" dirty="0" smtClean="0">
                <a:latin typeface="Arial" panose="020B0604020202020204" pitchFamily="34" charset="0"/>
                <a:cs typeface="Arial" panose="020B0604020202020204" pitchFamily="34" charset="0"/>
              </a:rPr>
              <a:t>scholarship</a:t>
            </a:r>
          </a:p>
          <a:p>
            <a:pPr marL="914400" lvl="2" indent="0">
              <a:buNone/>
            </a:pPr>
            <a:r>
              <a:rPr lang="en-US" sz="2500" dirty="0" smtClean="0">
                <a:latin typeface="Arial" panose="020B0604020202020204" pitchFamily="34" charset="0"/>
                <a:cs typeface="Arial" panose="020B0604020202020204" pitchFamily="34" charset="0"/>
              </a:rPr>
              <a:t>e.g</a:t>
            </a:r>
            <a:r>
              <a:rPr lang="en-US" sz="2500" dirty="0">
                <a:latin typeface="Arial" panose="020B0604020202020204" pitchFamily="34" charset="0"/>
                <a:cs typeface="Arial" panose="020B0604020202020204" pitchFamily="34" charset="0"/>
              </a:rPr>
              <a:t>. most university </a:t>
            </a:r>
            <a:r>
              <a:rPr lang="en-US" sz="2500" dirty="0" smtClean="0">
                <a:latin typeface="Arial" panose="020B0604020202020204" pitchFamily="34" charset="0"/>
                <a:cs typeface="Arial" panose="020B0604020202020204" pitchFamily="34" charset="0"/>
              </a:rPr>
              <a:t>presses, scholar-led and/or library-based publishers</a:t>
            </a:r>
          </a:p>
          <a:p>
            <a:pPr marL="914400" lvl="2" indent="0">
              <a:buNone/>
            </a:pPr>
            <a:endParaRPr lang="en-US" sz="2200" dirty="0" smtClean="0">
              <a:latin typeface="Arial" panose="020B0604020202020204" pitchFamily="34" charset="0"/>
              <a:cs typeface="Arial" panose="020B0604020202020204" pitchFamily="34" charset="0"/>
            </a:endParaRPr>
          </a:p>
          <a:p>
            <a:pPr marL="914400" lvl="2" indent="0">
              <a:buNone/>
            </a:pPr>
            <a:endParaRPr lang="en-US" sz="2200" dirty="0">
              <a:latin typeface="Arial" panose="020B0604020202020204" pitchFamily="34" charset="0"/>
              <a:cs typeface="Arial" panose="020B0604020202020204" pitchFamily="34" charset="0"/>
            </a:endParaRPr>
          </a:p>
          <a:p>
            <a:pPr marL="0" indent="0" algn="ctr">
              <a:buNone/>
            </a:pPr>
            <a:endParaRPr lang="nl-BE" sz="2800" dirty="0">
              <a:solidFill>
                <a:srgbClr val="FF0000"/>
              </a:solidFill>
              <a:hlinkClick r:id=""/>
            </a:endParaRPr>
          </a:p>
        </p:txBody>
      </p:sp>
      <p:sp>
        <p:nvSpPr>
          <p:cNvPr id="2" name="Title 1"/>
          <p:cNvSpPr>
            <a:spLocks noGrp="1"/>
          </p:cNvSpPr>
          <p:nvPr>
            <p:ph type="title"/>
          </p:nvPr>
        </p:nvSpPr>
        <p:spPr/>
        <p:txBody>
          <a:bodyPr/>
          <a:lstStyle/>
          <a:p>
            <a:r>
              <a:rPr lang="nl-BE" dirty="0" smtClean="0">
                <a:latin typeface="Arial" panose="020B0604020202020204" pitchFamily="34" charset="0"/>
                <a:cs typeface="Arial" panose="020B0604020202020204" pitchFamily="34" charset="0"/>
              </a:rPr>
              <a:t>OA </a:t>
            </a:r>
            <a:r>
              <a:rPr lang="nl-BE" dirty="0" err="1" smtClean="0">
                <a:latin typeface="Arial" panose="020B0604020202020204" pitchFamily="34" charset="0"/>
                <a:cs typeface="Arial" panose="020B0604020202020204" pitchFamily="34" charset="0"/>
              </a:rPr>
              <a:t>publishers</a:t>
            </a:r>
            <a:endParaRPr lang="nl-BE"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85114D95-D6A6-084A-9D9C-617B45E258AD}" type="slidenum">
              <a:rPr lang="nl-NL" smtClean="0"/>
              <a:t>30</a:t>
            </a:fld>
            <a:endParaRPr lang="nl-NL" dirty="0"/>
          </a:p>
        </p:txBody>
      </p:sp>
    </p:spTree>
    <p:extLst>
      <p:ext uri="{BB962C8B-B14F-4D97-AF65-F5344CB8AC3E}">
        <p14:creationId xmlns:p14="http://schemas.microsoft.com/office/powerpoint/2010/main" val="8548295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710" y="597005"/>
            <a:ext cx="11041200" cy="1325563"/>
          </a:xfrm>
        </p:spPr>
        <p:txBody>
          <a:bodyPr/>
          <a:lstStyle/>
          <a:p>
            <a:r>
              <a:rPr lang="en-US" dirty="0" smtClean="0"/>
              <a:t>Types of OA</a:t>
            </a:r>
            <a:endParaRPr lang="nl-BE" dirty="0"/>
          </a:p>
        </p:txBody>
      </p:sp>
      <p:graphicFrame>
        <p:nvGraphicFramePr>
          <p:cNvPr id="5" name="Content Placeholder 4"/>
          <p:cNvGraphicFramePr>
            <a:graphicFrameLocks noGrp="1"/>
          </p:cNvGraphicFramePr>
          <p:nvPr>
            <p:ph idx="1"/>
          </p:nvPr>
        </p:nvGraphicFramePr>
        <p:xfrm>
          <a:off x="576000" y="2045563"/>
          <a:ext cx="11041200" cy="39385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85114D95-D6A6-084A-9D9C-617B45E258AD}" type="slidenum">
              <a:rPr lang="nl-NL" smtClean="0"/>
              <a:t>31</a:t>
            </a:fld>
            <a:endParaRPr lang="nl-NL" dirty="0"/>
          </a:p>
        </p:txBody>
      </p:sp>
      <p:graphicFrame>
        <p:nvGraphicFramePr>
          <p:cNvPr id="6" name="Diagram 5"/>
          <p:cNvGraphicFramePr/>
          <p:nvPr>
            <p:extLst/>
          </p:nvPr>
        </p:nvGraphicFramePr>
        <p:xfrm>
          <a:off x="911528" y="1527348"/>
          <a:ext cx="10692526" cy="461098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Oval 6"/>
          <p:cNvSpPr/>
          <p:nvPr/>
        </p:nvSpPr>
        <p:spPr>
          <a:xfrm>
            <a:off x="6607295" y="918457"/>
            <a:ext cx="5455577" cy="3044651"/>
          </a:xfrm>
          <a:prstGeom prst="ellipse">
            <a:avLst/>
          </a:prstGeom>
          <a:noFill/>
          <a:ln w="146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7273686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For-</a:t>
            </a:r>
            <a:r>
              <a:rPr lang="nl-NL" dirty="0" err="1" smtClean="0"/>
              <a:t>profit</a:t>
            </a:r>
            <a:r>
              <a:rPr lang="nl-NL" dirty="0" smtClean="0"/>
              <a:t> OA</a:t>
            </a:r>
            <a:endParaRPr lang="nl-NL" dirty="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32</a:t>
            </a:fld>
            <a:endParaRPr lang="nl-NL" dirty="0"/>
          </a:p>
        </p:txBody>
      </p:sp>
      <p:sp>
        <p:nvSpPr>
          <p:cNvPr id="4" name="Content Placeholder 3"/>
          <p:cNvSpPr>
            <a:spLocks noGrp="1"/>
          </p:cNvSpPr>
          <p:nvPr>
            <p:ph idx="1"/>
          </p:nvPr>
        </p:nvSpPr>
        <p:spPr>
          <a:xfrm>
            <a:off x="990435" y="1708219"/>
            <a:ext cx="10409649" cy="4320791"/>
          </a:xfrm>
        </p:spPr>
        <p:txBody>
          <a:bodyPr>
            <a:noAutofit/>
          </a:bodyPr>
          <a:lstStyle/>
          <a:p>
            <a:pPr marL="172800" lvl="1" indent="0" fontAlgn="base">
              <a:buNone/>
            </a:pPr>
            <a:r>
              <a:rPr lang="nl-BE" sz="1800" dirty="0" err="1" smtClean="0">
                <a:solidFill>
                  <a:schemeClr val="accent5">
                    <a:lumMod val="50000"/>
                  </a:schemeClr>
                </a:solidFill>
                <a:latin typeface="Arial" panose="020B0604020202020204" pitchFamily="34" charset="0"/>
                <a:cs typeface="Arial" panose="020B0604020202020204" pitchFamily="34" charset="0"/>
              </a:rPr>
              <a:t>publication</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smtClean="0">
                <a:solidFill>
                  <a:schemeClr val="accent5">
                    <a:lumMod val="50000"/>
                  </a:schemeClr>
                </a:solidFill>
                <a:latin typeface="Arial" panose="020B0604020202020204" pitchFamily="34" charset="0"/>
                <a:cs typeface="Arial" panose="020B0604020202020204" pitchFamily="34" charset="0"/>
              </a:rPr>
              <a:t>fees</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smtClean="0">
                <a:solidFill>
                  <a:schemeClr val="accent5">
                    <a:lumMod val="50000"/>
                  </a:schemeClr>
                </a:solidFill>
                <a:latin typeface="Arial" panose="020B0604020202020204" pitchFamily="34" charset="0"/>
                <a:cs typeface="Arial" panose="020B0604020202020204" pitchFamily="34" charset="0"/>
              </a:rPr>
              <a:t>paid</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smtClean="0">
                <a:solidFill>
                  <a:schemeClr val="accent5">
                    <a:lumMod val="50000"/>
                  </a:schemeClr>
                </a:solidFill>
                <a:latin typeface="Arial" panose="020B0604020202020204" pitchFamily="34" charset="0"/>
                <a:cs typeface="Arial" panose="020B0604020202020204" pitchFamily="34" charset="0"/>
              </a:rPr>
              <a:t>by</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smtClean="0">
                <a:solidFill>
                  <a:schemeClr val="accent5">
                    <a:lumMod val="50000"/>
                  </a:schemeClr>
                </a:solidFill>
                <a:latin typeface="Arial" panose="020B0604020202020204" pitchFamily="34" charset="0"/>
                <a:cs typeface="Arial" panose="020B0604020202020204" pitchFamily="34" charset="0"/>
              </a:rPr>
              <a:t>the</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smtClean="0">
                <a:solidFill>
                  <a:schemeClr val="accent5">
                    <a:lumMod val="50000"/>
                  </a:schemeClr>
                </a:solidFill>
                <a:latin typeface="Arial" panose="020B0604020202020204" pitchFamily="34" charset="0"/>
                <a:cs typeface="Arial" panose="020B0604020202020204" pitchFamily="34" charset="0"/>
              </a:rPr>
              <a:t>author</a:t>
            </a:r>
            <a:r>
              <a:rPr lang="nl-BE" sz="1800" dirty="0" smtClean="0">
                <a:solidFill>
                  <a:schemeClr val="accent5">
                    <a:lumMod val="50000"/>
                  </a:schemeClr>
                </a:solidFill>
                <a:latin typeface="Arial" panose="020B0604020202020204" pitchFamily="34" charset="0"/>
                <a:cs typeface="Arial" panose="020B0604020202020204" pitchFamily="34" charset="0"/>
              </a:rPr>
              <a:t> or </a:t>
            </a:r>
            <a:r>
              <a:rPr lang="nl-BE" sz="1800" dirty="0" err="1" smtClean="0">
                <a:solidFill>
                  <a:schemeClr val="accent5">
                    <a:lumMod val="50000"/>
                  </a:schemeClr>
                </a:solidFill>
                <a:latin typeface="Arial" panose="020B0604020202020204" pitchFamily="34" charset="0"/>
                <a:cs typeface="Arial" panose="020B0604020202020204" pitchFamily="34" charset="0"/>
              </a:rPr>
              <a:t>the</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smtClean="0">
                <a:solidFill>
                  <a:schemeClr val="accent5">
                    <a:lumMod val="50000"/>
                  </a:schemeClr>
                </a:solidFill>
                <a:latin typeface="Arial" panose="020B0604020202020204" pitchFamily="34" charset="0"/>
                <a:cs typeface="Arial" panose="020B0604020202020204" pitchFamily="34" charset="0"/>
              </a:rPr>
              <a:t>institution</a:t>
            </a:r>
            <a:r>
              <a:rPr lang="nl-BE" sz="1800" dirty="0" smtClean="0">
                <a:solidFill>
                  <a:schemeClr val="accent5">
                    <a:lumMod val="50000"/>
                  </a:schemeClr>
                </a:solidFill>
                <a:latin typeface="Arial" panose="020B0604020202020204" pitchFamily="34" charset="0"/>
                <a:cs typeface="Arial" panose="020B0604020202020204" pitchFamily="34" charset="0"/>
              </a:rPr>
              <a:t> for </a:t>
            </a:r>
            <a:r>
              <a:rPr lang="nl-BE" sz="1800" dirty="0" err="1" smtClean="0">
                <a:solidFill>
                  <a:schemeClr val="accent5">
                    <a:lumMod val="50000"/>
                  </a:schemeClr>
                </a:solidFill>
                <a:latin typeface="Arial" panose="020B0604020202020204" pitchFamily="34" charset="0"/>
                <a:cs typeface="Arial" panose="020B0604020202020204" pitchFamily="34" charset="0"/>
              </a:rPr>
              <a:t>which</a:t>
            </a:r>
            <a:r>
              <a:rPr lang="nl-BE" sz="1800" dirty="0" smtClean="0">
                <a:solidFill>
                  <a:schemeClr val="accent5">
                    <a:lumMod val="50000"/>
                  </a:schemeClr>
                </a:solidFill>
                <a:latin typeface="Arial" panose="020B0604020202020204" pitchFamily="34" charset="0"/>
                <a:cs typeface="Arial" panose="020B0604020202020204" pitchFamily="34" charset="0"/>
              </a:rPr>
              <a:t> he/</a:t>
            </a:r>
            <a:r>
              <a:rPr lang="nl-BE" sz="1800" dirty="0" err="1" smtClean="0">
                <a:solidFill>
                  <a:schemeClr val="accent5">
                    <a:lumMod val="50000"/>
                  </a:schemeClr>
                </a:solidFill>
                <a:latin typeface="Arial" panose="020B0604020202020204" pitchFamily="34" charset="0"/>
                <a:cs typeface="Arial" panose="020B0604020202020204" pitchFamily="34" charset="0"/>
              </a:rPr>
              <a:t>she</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smtClean="0">
                <a:solidFill>
                  <a:schemeClr val="accent5">
                    <a:lumMod val="50000"/>
                  </a:schemeClr>
                </a:solidFill>
                <a:latin typeface="Arial" panose="020B0604020202020204" pitchFamily="34" charset="0"/>
                <a:cs typeface="Arial" panose="020B0604020202020204" pitchFamily="34" charset="0"/>
              </a:rPr>
              <a:t>works</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u="sng" dirty="0" err="1" smtClean="0">
                <a:solidFill>
                  <a:schemeClr val="accent5">
                    <a:lumMod val="50000"/>
                  </a:schemeClr>
                </a:solidFill>
                <a:latin typeface="Arial" panose="020B0604020202020204" pitchFamily="34" charset="0"/>
                <a:cs typeface="Arial" panose="020B0604020202020204" pitchFamily="34" charset="0"/>
              </a:rPr>
              <a:t>A</a:t>
            </a:r>
            <a:r>
              <a:rPr lang="nl-BE" sz="1800" dirty="0" err="1" smtClean="0">
                <a:solidFill>
                  <a:schemeClr val="accent5">
                    <a:lumMod val="50000"/>
                  </a:schemeClr>
                </a:solidFill>
                <a:latin typeface="Arial" panose="020B0604020202020204" pitchFamily="34" charset="0"/>
                <a:cs typeface="Arial" panose="020B0604020202020204" pitchFamily="34" charset="0"/>
              </a:rPr>
              <a:t>rticle</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u="sng" dirty="0">
                <a:solidFill>
                  <a:schemeClr val="accent5">
                    <a:lumMod val="50000"/>
                  </a:schemeClr>
                </a:solidFill>
                <a:latin typeface="Arial" panose="020B0604020202020204" pitchFamily="34" charset="0"/>
                <a:cs typeface="Arial" panose="020B0604020202020204" pitchFamily="34" charset="0"/>
              </a:rPr>
              <a:t>P</a:t>
            </a:r>
            <a:r>
              <a:rPr lang="nl-BE" sz="1800" dirty="0">
                <a:solidFill>
                  <a:schemeClr val="accent5">
                    <a:lumMod val="50000"/>
                  </a:schemeClr>
                </a:solidFill>
                <a:latin typeface="Arial" panose="020B0604020202020204" pitchFamily="34" charset="0"/>
                <a:cs typeface="Arial" panose="020B0604020202020204" pitchFamily="34" charset="0"/>
              </a:rPr>
              <a:t>rocessing </a:t>
            </a:r>
            <a:r>
              <a:rPr lang="nl-BE" sz="1800" u="sng" dirty="0">
                <a:solidFill>
                  <a:schemeClr val="accent5">
                    <a:lumMod val="50000"/>
                  </a:schemeClr>
                </a:solidFill>
                <a:latin typeface="Arial" panose="020B0604020202020204" pitchFamily="34" charset="0"/>
                <a:cs typeface="Arial" panose="020B0604020202020204" pitchFamily="34" charset="0"/>
              </a:rPr>
              <a:t>C</a:t>
            </a:r>
            <a:r>
              <a:rPr lang="nl-BE" sz="1800" dirty="0">
                <a:solidFill>
                  <a:schemeClr val="accent5">
                    <a:lumMod val="50000"/>
                  </a:schemeClr>
                </a:solidFill>
                <a:latin typeface="Arial" panose="020B0604020202020204" pitchFamily="34" charset="0"/>
                <a:cs typeface="Arial" panose="020B0604020202020204" pitchFamily="34" charset="0"/>
              </a:rPr>
              <a:t>harge </a:t>
            </a:r>
            <a:r>
              <a:rPr lang="nl-BE" sz="1800" dirty="0" smtClean="0">
                <a:solidFill>
                  <a:schemeClr val="accent5">
                    <a:lumMod val="50000"/>
                  </a:schemeClr>
                </a:solidFill>
                <a:latin typeface="Arial" panose="020B0604020202020204" pitchFamily="34" charset="0"/>
                <a:cs typeface="Arial" panose="020B0604020202020204" pitchFamily="34" charset="0"/>
              </a:rPr>
              <a:t>or </a:t>
            </a:r>
            <a:r>
              <a:rPr lang="nl-BE" sz="1800" u="sng" dirty="0" err="1">
                <a:solidFill>
                  <a:schemeClr val="accent5">
                    <a:lumMod val="50000"/>
                  </a:schemeClr>
                </a:solidFill>
                <a:latin typeface="Arial" panose="020B0604020202020204" pitchFamily="34" charset="0"/>
                <a:cs typeface="Arial" panose="020B0604020202020204" pitchFamily="34" charset="0"/>
              </a:rPr>
              <a:t>B</a:t>
            </a:r>
            <a:r>
              <a:rPr lang="nl-BE" sz="1800" dirty="0" err="1">
                <a:solidFill>
                  <a:schemeClr val="accent5">
                    <a:lumMod val="50000"/>
                  </a:schemeClr>
                </a:solidFill>
                <a:latin typeface="Arial" panose="020B0604020202020204" pitchFamily="34" charset="0"/>
                <a:cs typeface="Arial" panose="020B0604020202020204" pitchFamily="34" charset="0"/>
              </a:rPr>
              <a:t>ook</a:t>
            </a:r>
            <a:r>
              <a:rPr lang="nl-BE" sz="1800" dirty="0">
                <a:solidFill>
                  <a:schemeClr val="accent5">
                    <a:lumMod val="50000"/>
                  </a:schemeClr>
                </a:solidFill>
                <a:latin typeface="Arial" panose="020B0604020202020204" pitchFamily="34" charset="0"/>
                <a:cs typeface="Arial" panose="020B0604020202020204" pitchFamily="34" charset="0"/>
              </a:rPr>
              <a:t> </a:t>
            </a:r>
            <a:r>
              <a:rPr lang="nl-BE" sz="1800" u="sng" dirty="0">
                <a:solidFill>
                  <a:schemeClr val="accent5">
                    <a:lumMod val="50000"/>
                  </a:schemeClr>
                </a:solidFill>
                <a:latin typeface="Arial" panose="020B0604020202020204" pitchFamily="34" charset="0"/>
                <a:cs typeface="Arial" panose="020B0604020202020204" pitchFamily="34" charset="0"/>
              </a:rPr>
              <a:t>P</a:t>
            </a:r>
            <a:r>
              <a:rPr lang="nl-BE" sz="1800" dirty="0">
                <a:solidFill>
                  <a:schemeClr val="accent5">
                    <a:lumMod val="50000"/>
                  </a:schemeClr>
                </a:solidFill>
                <a:latin typeface="Arial" panose="020B0604020202020204" pitchFamily="34" charset="0"/>
                <a:cs typeface="Arial" panose="020B0604020202020204" pitchFamily="34" charset="0"/>
              </a:rPr>
              <a:t>rocessing </a:t>
            </a:r>
            <a:r>
              <a:rPr lang="nl-BE" sz="1800" u="sng" dirty="0" smtClean="0">
                <a:solidFill>
                  <a:schemeClr val="accent5">
                    <a:lumMod val="50000"/>
                  </a:schemeClr>
                </a:solidFill>
                <a:latin typeface="Arial" panose="020B0604020202020204" pitchFamily="34" charset="0"/>
                <a:cs typeface="Arial" panose="020B0604020202020204" pitchFamily="34" charset="0"/>
              </a:rPr>
              <a:t>C</a:t>
            </a:r>
            <a:r>
              <a:rPr lang="nl-BE" sz="1800" dirty="0" smtClean="0">
                <a:solidFill>
                  <a:schemeClr val="accent5">
                    <a:lumMod val="50000"/>
                  </a:schemeClr>
                </a:solidFill>
                <a:latin typeface="Arial" panose="020B0604020202020204" pitchFamily="34" charset="0"/>
                <a:cs typeface="Arial" panose="020B0604020202020204" pitchFamily="34" charset="0"/>
              </a:rPr>
              <a:t>harge</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smtClean="0">
                <a:solidFill>
                  <a:schemeClr val="accent5">
                    <a:lumMod val="50000"/>
                  </a:schemeClr>
                </a:solidFill>
                <a:latin typeface="Arial" panose="020B0604020202020204" pitchFamily="34" charset="0"/>
                <a:cs typeface="Arial" panose="020B0604020202020204" pitchFamily="34" charset="0"/>
              </a:rPr>
              <a:t>sometimes</a:t>
            </a:r>
            <a:r>
              <a:rPr lang="nl-BE" sz="1800" dirty="0" smtClean="0">
                <a:solidFill>
                  <a:schemeClr val="accent5">
                    <a:lumMod val="50000"/>
                  </a:schemeClr>
                </a:solidFill>
                <a:latin typeface="Arial" panose="020B0604020202020204" pitchFamily="34" charset="0"/>
                <a:cs typeface="Arial" panose="020B0604020202020204" pitchFamily="34" charset="0"/>
              </a:rPr>
              <a:t> in </a:t>
            </a:r>
            <a:r>
              <a:rPr lang="nl-BE" sz="1800" dirty="0" err="1" smtClean="0">
                <a:solidFill>
                  <a:schemeClr val="accent5">
                    <a:lumMod val="50000"/>
                  </a:schemeClr>
                </a:solidFill>
                <a:latin typeface="Arial" panose="020B0604020202020204" pitchFamily="34" charset="0"/>
                <a:cs typeface="Arial" panose="020B0604020202020204" pitchFamily="34" charset="0"/>
              </a:rPr>
              <a:t>combination</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smtClean="0">
                <a:solidFill>
                  <a:schemeClr val="accent5">
                    <a:lumMod val="50000"/>
                  </a:schemeClr>
                </a:solidFill>
                <a:latin typeface="Arial" panose="020B0604020202020204" pitchFamily="34" charset="0"/>
                <a:cs typeface="Arial" panose="020B0604020202020204" pitchFamily="34" charset="0"/>
              </a:rPr>
              <a:t>with</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smtClean="0">
                <a:solidFill>
                  <a:schemeClr val="accent5">
                    <a:lumMod val="50000"/>
                  </a:schemeClr>
                </a:solidFill>
                <a:latin typeface="Arial" panose="020B0604020202020204" pitchFamily="34" charset="0"/>
                <a:cs typeface="Arial" panose="020B0604020202020204" pitchFamily="34" charset="0"/>
              </a:rPr>
              <a:t>payment</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smtClean="0">
                <a:solidFill>
                  <a:schemeClr val="accent5">
                    <a:lumMod val="50000"/>
                  </a:schemeClr>
                </a:solidFill>
                <a:latin typeface="Arial" panose="020B0604020202020204" pitchFamily="34" charset="0"/>
                <a:cs typeface="Arial" panose="020B0604020202020204" pitchFamily="34" charset="0"/>
              </a:rPr>
              <a:t>by</a:t>
            </a:r>
            <a:r>
              <a:rPr lang="nl-BE" sz="1800" dirty="0" smtClean="0">
                <a:solidFill>
                  <a:schemeClr val="accent5">
                    <a:lumMod val="50000"/>
                  </a:schemeClr>
                </a:solidFill>
                <a:latin typeface="Arial" panose="020B0604020202020204" pitchFamily="34" charset="0"/>
                <a:cs typeface="Arial" panose="020B0604020202020204" pitchFamily="34" charset="0"/>
              </a:rPr>
              <a:t> reader</a:t>
            </a:r>
          </a:p>
          <a:p>
            <a:pPr marL="172800" lvl="1" indent="0" fontAlgn="base">
              <a:buNone/>
            </a:pPr>
            <a:r>
              <a:rPr lang="nl-BE" sz="1800" dirty="0" err="1" smtClean="0">
                <a:solidFill>
                  <a:schemeClr val="accent5">
                    <a:lumMod val="50000"/>
                  </a:schemeClr>
                </a:solidFill>
                <a:latin typeface="Arial" panose="020B0604020202020204" pitchFamily="34" charset="0"/>
                <a:cs typeface="Arial" panose="020B0604020202020204" pitchFamily="34" charset="0"/>
              </a:rPr>
              <a:t>publisher</a:t>
            </a:r>
            <a:r>
              <a:rPr lang="nl-BE" sz="1800" dirty="0" smtClean="0">
                <a:solidFill>
                  <a:schemeClr val="accent5">
                    <a:lumMod val="50000"/>
                  </a:schemeClr>
                </a:solidFill>
                <a:latin typeface="Arial" panose="020B0604020202020204" pitchFamily="34" charset="0"/>
                <a:cs typeface="Arial" panose="020B0604020202020204" pitchFamily="34" charset="0"/>
              </a:rPr>
              <a:t> </a:t>
            </a:r>
            <a:r>
              <a:rPr lang="nl-BE" sz="1800" dirty="0" err="1">
                <a:solidFill>
                  <a:schemeClr val="accent5">
                    <a:lumMod val="50000"/>
                  </a:schemeClr>
                </a:solidFill>
                <a:latin typeface="Arial" panose="020B0604020202020204" pitchFamily="34" charset="0"/>
                <a:cs typeface="Arial" panose="020B0604020202020204" pitchFamily="34" charset="0"/>
              </a:rPr>
              <a:t>realizes</a:t>
            </a:r>
            <a:r>
              <a:rPr lang="nl-BE" sz="1800" dirty="0">
                <a:solidFill>
                  <a:schemeClr val="accent5">
                    <a:lumMod val="50000"/>
                  </a:schemeClr>
                </a:solidFill>
                <a:latin typeface="Arial" panose="020B0604020202020204" pitchFamily="34" charset="0"/>
                <a:cs typeface="Arial" panose="020B0604020202020204" pitchFamily="34" charset="0"/>
              </a:rPr>
              <a:t> </a:t>
            </a:r>
            <a:r>
              <a:rPr lang="nl-BE" sz="1800" dirty="0" err="1">
                <a:solidFill>
                  <a:schemeClr val="accent5">
                    <a:lumMod val="50000"/>
                  </a:schemeClr>
                </a:solidFill>
                <a:latin typeface="Arial" panose="020B0604020202020204" pitchFamily="34" charset="0"/>
                <a:cs typeface="Arial" panose="020B0604020202020204" pitchFamily="34" charset="0"/>
              </a:rPr>
              <a:t>profit</a:t>
            </a:r>
            <a:r>
              <a:rPr lang="nl-BE" sz="1800" dirty="0">
                <a:solidFill>
                  <a:schemeClr val="accent5">
                    <a:lumMod val="50000"/>
                  </a:schemeClr>
                </a:solidFill>
                <a:latin typeface="Arial" panose="020B0604020202020204" pitchFamily="34" charset="0"/>
                <a:cs typeface="Arial" panose="020B0604020202020204" pitchFamily="34" charset="0"/>
              </a:rPr>
              <a:t> </a:t>
            </a:r>
            <a:r>
              <a:rPr lang="nl-BE" sz="1800" dirty="0" err="1">
                <a:solidFill>
                  <a:schemeClr val="accent5">
                    <a:lumMod val="50000"/>
                  </a:schemeClr>
                </a:solidFill>
                <a:latin typeface="Arial" panose="020B0604020202020204" pitchFamily="34" charset="0"/>
                <a:cs typeface="Arial" panose="020B0604020202020204" pitchFamily="34" charset="0"/>
              </a:rPr>
              <a:t>by</a:t>
            </a:r>
            <a:r>
              <a:rPr lang="nl-BE" sz="1800" dirty="0">
                <a:solidFill>
                  <a:schemeClr val="accent5">
                    <a:lumMod val="50000"/>
                  </a:schemeClr>
                </a:solidFill>
                <a:latin typeface="Arial" panose="020B0604020202020204" pitchFamily="34" charset="0"/>
                <a:cs typeface="Arial" panose="020B0604020202020204" pitchFamily="34" charset="0"/>
              </a:rPr>
              <a:t> </a:t>
            </a:r>
            <a:r>
              <a:rPr lang="nl-BE" sz="1800" dirty="0" err="1">
                <a:solidFill>
                  <a:schemeClr val="accent5">
                    <a:lumMod val="50000"/>
                  </a:schemeClr>
                </a:solidFill>
                <a:latin typeface="Arial" panose="020B0604020202020204" pitchFamily="34" charset="0"/>
                <a:cs typeface="Arial" panose="020B0604020202020204" pitchFamily="34" charset="0"/>
              </a:rPr>
              <a:t>charging</a:t>
            </a:r>
            <a:r>
              <a:rPr lang="nl-BE" sz="1800" dirty="0">
                <a:solidFill>
                  <a:schemeClr val="accent5">
                    <a:lumMod val="50000"/>
                  </a:schemeClr>
                </a:solidFill>
                <a:latin typeface="Arial" panose="020B0604020202020204" pitchFamily="34" charset="0"/>
                <a:cs typeface="Arial" panose="020B0604020202020204" pitchFamily="34" charset="0"/>
              </a:rPr>
              <a:t> more </a:t>
            </a:r>
            <a:r>
              <a:rPr lang="nl-BE" sz="1800" dirty="0" err="1">
                <a:solidFill>
                  <a:schemeClr val="accent5">
                    <a:lumMod val="50000"/>
                  </a:schemeClr>
                </a:solidFill>
                <a:latin typeface="Arial" panose="020B0604020202020204" pitchFamily="34" charset="0"/>
                <a:cs typeface="Arial" panose="020B0604020202020204" pitchFamily="34" charset="0"/>
              </a:rPr>
              <a:t>than</a:t>
            </a:r>
            <a:r>
              <a:rPr lang="nl-BE" sz="1800" dirty="0">
                <a:solidFill>
                  <a:schemeClr val="accent5">
                    <a:lumMod val="50000"/>
                  </a:schemeClr>
                </a:solidFill>
                <a:latin typeface="Arial" panose="020B0604020202020204" pitchFamily="34" charset="0"/>
                <a:cs typeface="Arial" panose="020B0604020202020204" pitchFamily="34" charset="0"/>
              </a:rPr>
              <a:t> </a:t>
            </a:r>
            <a:r>
              <a:rPr lang="nl-BE" sz="1800" dirty="0" err="1">
                <a:solidFill>
                  <a:schemeClr val="accent5">
                    <a:lumMod val="50000"/>
                  </a:schemeClr>
                </a:solidFill>
                <a:latin typeface="Arial" panose="020B0604020202020204" pitchFamily="34" charset="0"/>
                <a:cs typeface="Arial" panose="020B0604020202020204" pitchFamily="34" charset="0"/>
              </a:rPr>
              <a:t>the</a:t>
            </a:r>
            <a:r>
              <a:rPr lang="nl-BE" sz="1800" dirty="0">
                <a:solidFill>
                  <a:schemeClr val="accent5">
                    <a:lumMod val="50000"/>
                  </a:schemeClr>
                </a:solidFill>
                <a:latin typeface="Arial" panose="020B0604020202020204" pitchFamily="34" charset="0"/>
                <a:cs typeface="Arial" panose="020B0604020202020204" pitchFamily="34" charset="0"/>
              </a:rPr>
              <a:t> </a:t>
            </a:r>
            <a:r>
              <a:rPr lang="nl-BE" sz="1800" dirty="0" err="1">
                <a:solidFill>
                  <a:schemeClr val="accent5">
                    <a:lumMod val="50000"/>
                  </a:schemeClr>
                </a:solidFill>
                <a:latin typeface="Arial" panose="020B0604020202020204" pitchFamily="34" charset="0"/>
                <a:cs typeface="Arial" panose="020B0604020202020204" pitchFamily="34" charset="0"/>
              </a:rPr>
              <a:t>actual</a:t>
            </a:r>
            <a:r>
              <a:rPr lang="nl-BE" sz="1800" dirty="0">
                <a:solidFill>
                  <a:schemeClr val="accent5">
                    <a:lumMod val="50000"/>
                  </a:schemeClr>
                </a:solidFill>
                <a:latin typeface="Arial" panose="020B0604020202020204" pitchFamily="34" charset="0"/>
                <a:cs typeface="Arial" panose="020B0604020202020204" pitchFamily="34" charset="0"/>
              </a:rPr>
              <a:t> </a:t>
            </a:r>
            <a:r>
              <a:rPr lang="nl-BE" sz="1800" dirty="0" err="1">
                <a:solidFill>
                  <a:schemeClr val="accent5">
                    <a:lumMod val="50000"/>
                  </a:schemeClr>
                </a:solidFill>
                <a:latin typeface="Arial" panose="020B0604020202020204" pitchFamily="34" charset="0"/>
                <a:cs typeface="Arial" panose="020B0604020202020204" pitchFamily="34" charset="0"/>
              </a:rPr>
              <a:t>cost</a:t>
            </a:r>
            <a:endParaRPr lang="nl-BE" sz="1800" dirty="0">
              <a:solidFill>
                <a:schemeClr val="accent5">
                  <a:lumMod val="50000"/>
                </a:schemeClr>
              </a:solidFill>
              <a:latin typeface="Arial" panose="020B0604020202020204" pitchFamily="34" charset="0"/>
              <a:cs typeface="Arial" panose="020B0604020202020204" pitchFamily="34" charset="0"/>
            </a:endParaRPr>
          </a:p>
          <a:p>
            <a:pPr marL="172800" lvl="1" indent="0" fontAlgn="base">
              <a:buNone/>
            </a:pPr>
            <a:endParaRPr lang="nl-BE" sz="1800" dirty="0" smtClean="0">
              <a:solidFill>
                <a:schemeClr val="accent5">
                  <a:lumMod val="50000"/>
                </a:schemeClr>
              </a:solidFill>
              <a:latin typeface="Arial" panose="020B0604020202020204" pitchFamily="34" charset="0"/>
              <a:cs typeface="Arial" panose="020B0604020202020204" pitchFamily="34" charset="0"/>
            </a:endParaRPr>
          </a:p>
          <a:p>
            <a:pPr marL="2001600" lvl="4" indent="-457200" fontAlgn="base">
              <a:buFont typeface="+mj-lt"/>
              <a:buAutoNum type="arabicPeriod"/>
            </a:pPr>
            <a:r>
              <a:rPr lang="nl-BE" u="sng" dirty="0" err="1" smtClean="0">
                <a:solidFill>
                  <a:schemeClr val="accent5">
                    <a:lumMod val="50000"/>
                  </a:schemeClr>
                </a:solidFill>
                <a:latin typeface="Arial" panose="020B0604020202020204" pitchFamily="34" charset="0"/>
                <a:cs typeface="Arial" panose="020B0604020202020204" pitchFamily="34" charset="0"/>
              </a:rPr>
              <a:t>Hybrid</a:t>
            </a:r>
            <a:r>
              <a:rPr lang="nl-BE" u="sng" dirty="0" smtClean="0">
                <a:solidFill>
                  <a:schemeClr val="accent5">
                    <a:lumMod val="50000"/>
                  </a:schemeClr>
                </a:solidFill>
                <a:latin typeface="Arial" panose="020B0604020202020204" pitchFamily="34" charset="0"/>
                <a:cs typeface="Arial" panose="020B0604020202020204" pitchFamily="34" charset="0"/>
              </a:rPr>
              <a:t> Gold (</a:t>
            </a:r>
            <a:r>
              <a:rPr lang="nl-BE" u="sng" dirty="0" err="1" smtClean="0">
                <a:solidFill>
                  <a:schemeClr val="accent5">
                    <a:lumMod val="50000"/>
                  </a:schemeClr>
                </a:solidFill>
                <a:latin typeface="Arial" panose="020B0604020202020204" pitchFamily="34" charset="0"/>
                <a:cs typeface="Arial" panose="020B0604020202020204" pitchFamily="34" charset="0"/>
              </a:rPr>
              <a:t>with</a:t>
            </a:r>
            <a:r>
              <a:rPr lang="nl-BE" u="sng" dirty="0" smtClean="0">
                <a:solidFill>
                  <a:schemeClr val="accent5">
                    <a:lumMod val="50000"/>
                  </a:schemeClr>
                </a:solidFill>
                <a:latin typeface="Arial" panose="020B0604020202020204" pitchFamily="34" charset="0"/>
                <a:cs typeface="Arial" panose="020B0604020202020204" pitchFamily="34" charset="0"/>
              </a:rPr>
              <a:t> APC for </a:t>
            </a:r>
            <a:r>
              <a:rPr lang="nl-BE" u="sng" dirty="0" err="1" smtClean="0">
                <a:solidFill>
                  <a:schemeClr val="accent5">
                    <a:lumMod val="50000"/>
                  </a:schemeClr>
                </a:solidFill>
                <a:latin typeface="Arial" panose="020B0604020202020204" pitchFamily="34" charset="0"/>
                <a:cs typeface="Arial" panose="020B0604020202020204" pitchFamily="34" charset="0"/>
              </a:rPr>
              <a:t>author</a:t>
            </a:r>
            <a:r>
              <a:rPr lang="nl-BE" u="sng" dirty="0" smtClean="0">
                <a:solidFill>
                  <a:schemeClr val="accent5">
                    <a:lumMod val="50000"/>
                  </a:schemeClr>
                </a:solidFill>
                <a:latin typeface="Arial" panose="020B0604020202020204" pitchFamily="34" charset="0"/>
                <a:cs typeface="Arial" panose="020B0604020202020204" pitchFamily="34" charset="0"/>
              </a:rPr>
              <a:t> </a:t>
            </a:r>
            <a:r>
              <a:rPr lang="nl-BE" u="sng" dirty="0" err="1" smtClean="0">
                <a:solidFill>
                  <a:schemeClr val="accent5">
                    <a:lumMod val="50000"/>
                  </a:schemeClr>
                </a:solidFill>
                <a:latin typeface="Arial" panose="020B0604020202020204" pitchFamily="34" charset="0"/>
                <a:cs typeface="Arial" panose="020B0604020202020204" pitchFamily="34" charset="0"/>
              </a:rPr>
              <a:t>and</a:t>
            </a:r>
            <a:r>
              <a:rPr lang="nl-BE" u="sng" dirty="0" smtClean="0">
                <a:solidFill>
                  <a:schemeClr val="accent5">
                    <a:lumMod val="50000"/>
                  </a:schemeClr>
                </a:solidFill>
                <a:latin typeface="Arial" panose="020B0604020202020204" pitchFamily="34" charset="0"/>
                <a:cs typeface="Arial" panose="020B0604020202020204" pitchFamily="34" charset="0"/>
              </a:rPr>
              <a:t> </a:t>
            </a:r>
            <a:r>
              <a:rPr lang="nl-BE" u="sng" dirty="0" err="1" smtClean="0">
                <a:solidFill>
                  <a:schemeClr val="accent5">
                    <a:lumMod val="50000"/>
                  </a:schemeClr>
                </a:solidFill>
                <a:latin typeface="Arial" panose="020B0604020202020204" pitchFamily="34" charset="0"/>
                <a:cs typeface="Arial" panose="020B0604020202020204" pitchFamily="34" charset="0"/>
              </a:rPr>
              <a:t>subscription</a:t>
            </a:r>
            <a:r>
              <a:rPr lang="nl-BE" u="sng" dirty="0" smtClean="0">
                <a:solidFill>
                  <a:schemeClr val="accent5">
                    <a:lumMod val="50000"/>
                  </a:schemeClr>
                </a:solidFill>
                <a:latin typeface="Arial" panose="020B0604020202020204" pitchFamily="34" charset="0"/>
                <a:cs typeface="Arial" panose="020B0604020202020204" pitchFamily="34" charset="0"/>
              </a:rPr>
              <a:t> for reader)</a:t>
            </a:r>
            <a:endParaRPr lang="nl-BE" u="sng" dirty="0">
              <a:solidFill>
                <a:schemeClr val="accent5">
                  <a:lumMod val="50000"/>
                </a:schemeClr>
              </a:solidFill>
              <a:latin typeface="Arial" panose="020B0604020202020204" pitchFamily="34" charset="0"/>
              <a:cs typeface="Arial" panose="020B0604020202020204" pitchFamily="34" charset="0"/>
            </a:endParaRPr>
          </a:p>
          <a:p>
            <a:pPr marL="2458800" lvl="6" indent="0" fontAlgn="base">
              <a:buNone/>
            </a:pPr>
            <a:r>
              <a:rPr lang="nl-BE" dirty="0">
                <a:solidFill>
                  <a:schemeClr val="accent5">
                    <a:lumMod val="50000"/>
                  </a:schemeClr>
                </a:solidFill>
                <a:latin typeface="Arial" panose="020B0604020202020204" pitchFamily="34" charset="0"/>
                <a:cs typeface="Arial" panose="020B0604020202020204" pitchFamily="34" charset="0"/>
              </a:rPr>
              <a:t>fee for OA </a:t>
            </a:r>
            <a:r>
              <a:rPr lang="nl-BE" dirty="0" err="1">
                <a:solidFill>
                  <a:schemeClr val="accent5">
                    <a:lumMod val="50000"/>
                  </a:schemeClr>
                </a:solidFill>
                <a:latin typeface="Arial" panose="020B0604020202020204" pitchFamily="34" charset="0"/>
                <a:cs typeface="Arial" panose="020B0604020202020204" pitchFamily="34" charset="0"/>
              </a:rPr>
              <a:t>article</a:t>
            </a:r>
            <a:r>
              <a:rPr lang="nl-BE" dirty="0">
                <a:solidFill>
                  <a:schemeClr val="accent5">
                    <a:lumMod val="50000"/>
                  </a:schemeClr>
                </a:solidFill>
                <a:latin typeface="Arial" panose="020B0604020202020204" pitchFamily="34" charset="0"/>
                <a:cs typeface="Arial" panose="020B0604020202020204" pitchFamily="34" charset="0"/>
              </a:rPr>
              <a:t> in a </a:t>
            </a:r>
            <a:r>
              <a:rPr lang="nl-BE" dirty="0" err="1">
                <a:solidFill>
                  <a:schemeClr val="accent5">
                    <a:lumMod val="50000"/>
                  </a:schemeClr>
                </a:solidFill>
                <a:latin typeface="Arial" panose="020B0604020202020204" pitchFamily="34" charset="0"/>
                <a:cs typeface="Arial" panose="020B0604020202020204" pitchFamily="34" charset="0"/>
              </a:rPr>
              <a:t>subscription-based</a:t>
            </a:r>
            <a:r>
              <a:rPr lang="nl-BE" dirty="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journal</a:t>
            </a:r>
            <a:r>
              <a:rPr lang="nl-BE" dirty="0" smtClean="0">
                <a:solidFill>
                  <a:schemeClr val="accent5">
                    <a:lumMod val="50000"/>
                  </a:schemeClr>
                </a:solidFill>
                <a:latin typeface="Arial" panose="020B0604020202020204" pitchFamily="34" charset="0"/>
                <a:cs typeface="Arial" panose="020B0604020202020204" pitchFamily="34" charset="0"/>
              </a:rPr>
              <a:t> </a:t>
            </a:r>
          </a:p>
          <a:p>
            <a:pPr marL="2458800" lvl="6" indent="0" fontAlgn="base">
              <a:buNone/>
            </a:pPr>
            <a:r>
              <a:rPr lang="nl-BE" dirty="0" smtClean="0">
                <a:solidFill>
                  <a:schemeClr val="accent5">
                    <a:lumMod val="50000"/>
                  </a:schemeClr>
                </a:solidFill>
                <a:latin typeface="Arial" panose="020B0604020202020204" pitchFamily="34" charset="0"/>
                <a:cs typeface="Arial" panose="020B0604020202020204" pitchFamily="34" charset="0"/>
              </a:rPr>
              <a:t>OA is </a:t>
            </a:r>
            <a:r>
              <a:rPr lang="nl-BE" dirty="0" err="1" smtClean="0">
                <a:solidFill>
                  <a:schemeClr val="accent5">
                    <a:lumMod val="50000"/>
                  </a:schemeClr>
                </a:solidFill>
                <a:latin typeface="Arial" panose="020B0604020202020204" pitchFamily="34" charset="0"/>
                <a:cs typeface="Arial" panose="020B0604020202020204" pitchFamily="34" charset="0"/>
              </a:rPr>
              <a:t>an</a:t>
            </a:r>
            <a:r>
              <a:rPr lang="nl-BE" dirty="0" smtClean="0">
                <a:solidFill>
                  <a:schemeClr val="accent5">
                    <a:lumMod val="50000"/>
                  </a:schemeClr>
                </a:solidFill>
                <a:latin typeface="Arial" panose="020B0604020202020204" pitchFamily="34" charset="0"/>
                <a:cs typeface="Arial" panose="020B0604020202020204" pitchFamily="34" charset="0"/>
              </a:rPr>
              <a:t> option: </a:t>
            </a:r>
            <a:r>
              <a:rPr lang="nl-BE" dirty="0" err="1" smtClean="0">
                <a:solidFill>
                  <a:schemeClr val="accent5">
                    <a:lumMod val="50000"/>
                  </a:schemeClr>
                </a:solidFill>
                <a:latin typeface="Arial" panose="020B0604020202020204" pitchFamily="34" charset="0"/>
                <a:cs typeface="Arial" panose="020B0604020202020204" pitchFamily="34" charset="0"/>
              </a:rPr>
              <a:t>article</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will</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be</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published</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either</a:t>
            </a:r>
            <a:r>
              <a:rPr lang="nl-BE" dirty="0" smtClean="0">
                <a:solidFill>
                  <a:schemeClr val="accent5">
                    <a:lumMod val="50000"/>
                  </a:schemeClr>
                </a:solidFill>
                <a:latin typeface="Arial" panose="020B0604020202020204" pitchFamily="34" charset="0"/>
                <a:cs typeface="Arial" panose="020B0604020202020204" pitchFamily="34" charset="0"/>
              </a:rPr>
              <a:t> way, but </a:t>
            </a:r>
            <a:r>
              <a:rPr lang="nl-BE" dirty="0" err="1" smtClean="0">
                <a:solidFill>
                  <a:schemeClr val="accent5">
                    <a:lumMod val="50000"/>
                  </a:schemeClr>
                </a:solidFill>
                <a:latin typeface="Arial" panose="020B0604020202020204" pitchFamily="34" charset="0"/>
                <a:cs typeface="Arial" panose="020B0604020202020204" pitchFamily="34" charset="0"/>
              </a:rPr>
              <a:t>the</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author</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needs</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to</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pay</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an</a:t>
            </a:r>
            <a:r>
              <a:rPr lang="nl-BE" dirty="0" smtClean="0">
                <a:solidFill>
                  <a:schemeClr val="accent5">
                    <a:lumMod val="50000"/>
                  </a:schemeClr>
                </a:solidFill>
                <a:latin typeface="Arial" panose="020B0604020202020204" pitchFamily="34" charset="0"/>
                <a:cs typeface="Arial" panose="020B0604020202020204" pitchFamily="34" charset="0"/>
              </a:rPr>
              <a:t> APC </a:t>
            </a:r>
            <a:r>
              <a:rPr lang="nl-BE" dirty="0" err="1" smtClean="0">
                <a:solidFill>
                  <a:schemeClr val="accent5">
                    <a:lumMod val="50000"/>
                  </a:schemeClr>
                </a:solidFill>
                <a:latin typeface="Arial" panose="020B0604020202020204" pitchFamily="34" charset="0"/>
                <a:cs typeface="Arial" panose="020B0604020202020204" pitchFamily="34" charset="0"/>
              </a:rPr>
              <a:t>if</a:t>
            </a:r>
            <a:r>
              <a:rPr lang="nl-BE" dirty="0" smtClean="0">
                <a:solidFill>
                  <a:schemeClr val="accent5">
                    <a:lumMod val="50000"/>
                  </a:schemeClr>
                </a:solidFill>
                <a:latin typeface="Arial" panose="020B0604020202020204" pitchFamily="34" charset="0"/>
                <a:cs typeface="Arial" panose="020B0604020202020204" pitchFamily="34" charset="0"/>
              </a:rPr>
              <a:t> he/</a:t>
            </a:r>
            <a:r>
              <a:rPr lang="nl-BE" dirty="0" err="1" smtClean="0">
                <a:solidFill>
                  <a:schemeClr val="accent5">
                    <a:lumMod val="50000"/>
                  </a:schemeClr>
                </a:solidFill>
                <a:latin typeface="Arial" panose="020B0604020202020204" pitchFamily="34" charset="0"/>
                <a:cs typeface="Arial" panose="020B0604020202020204" pitchFamily="34" charset="0"/>
              </a:rPr>
              <a:t>she</a:t>
            </a:r>
            <a:r>
              <a:rPr lang="nl-BE" dirty="0" smtClean="0">
                <a:solidFill>
                  <a:schemeClr val="accent5">
                    <a:lumMod val="50000"/>
                  </a:schemeClr>
                </a:solidFill>
                <a:latin typeface="Arial" panose="020B0604020202020204" pitchFamily="34" charset="0"/>
                <a:cs typeface="Arial" panose="020B0604020202020204" pitchFamily="34" charset="0"/>
              </a:rPr>
              <a:t> wants </a:t>
            </a:r>
            <a:r>
              <a:rPr lang="nl-BE" dirty="0" err="1" smtClean="0">
                <a:solidFill>
                  <a:schemeClr val="accent5">
                    <a:lumMod val="50000"/>
                  </a:schemeClr>
                </a:solidFill>
                <a:latin typeface="Arial" panose="020B0604020202020204" pitchFamily="34" charset="0"/>
                <a:cs typeface="Arial" panose="020B0604020202020204" pitchFamily="34" charset="0"/>
              </a:rPr>
              <a:t>the</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article</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to</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become</a:t>
            </a:r>
            <a:r>
              <a:rPr lang="nl-BE" dirty="0" smtClean="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available</a:t>
            </a:r>
            <a:r>
              <a:rPr lang="nl-BE" dirty="0" smtClean="0">
                <a:solidFill>
                  <a:schemeClr val="accent5">
                    <a:lumMod val="50000"/>
                  </a:schemeClr>
                </a:solidFill>
                <a:latin typeface="Arial" panose="020B0604020202020204" pitchFamily="34" charset="0"/>
                <a:cs typeface="Arial" panose="020B0604020202020204" pitchFamily="34" charset="0"/>
              </a:rPr>
              <a:t> in OA</a:t>
            </a:r>
            <a:endParaRPr lang="nl-BE" dirty="0">
              <a:solidFill>
                <a:schemeClr val="accent5">
                  <a:lumMod val="50000"/>
                </a:schemeClr>
              </a:solidFill>
              <a:latin typeface="Arial" panose="020B0604020202020204" pitchFamily="34" charset="0"/>
              <a:cs typeface="Arial" panose="020B0604020202020204" pitchFamily="34" charset="0"/>
            </a:endParaRPr>
          </a:p>
          <a:p>
            <a:pPr marL="2458800" lvl="6" indent="0" fontAlgn="base">
              <a:buNone/>
            </a:pPr>
            <a:r>
              <a:rPr lang="nl-BE" dirty="0">
                <a:solidFill>
                  <a:schemeClr val="accent5">
                    <a:lumMod val="50000"/>
                  </a:schemeClr>
                </a:solidFill>
                <a:latin typeface="Arial" panose="020B0604020202020204" pitchFamily="34" charset="0"/>
                <a:cs typeface="Arial" panose="020B0604020202020204" pitchFamily="34" charset="0"/>
              </a:rPr>
              <a:t>“double </a:t>
            </a:r>
            <a:r>
              <a:rPr lang="nl-BE" dirty="0" err="1">
                <a:solidFill>
                  <a:schemeClr val="accent5">
                    <a:lumMod val="50000"/>
                  </a:schemeClr>
                </a:solidFill>
                <a:latin typeface="Arial" panose="020B0604020202020204" pitchFamily="34" charset="0"/>
                <a:cs typeface="Arial" panose="020B0604020202020204" pitchFamily="34" charset="0"/>
              </a:rPr>
              <a:t>dipping</a:t>
            </a:r>
            <a:r>
              <a:rPr lang="nl-BE" dirty="0">
                <a:solidFill>
                  <a:schemeClr val="accent5">
                    <a:lumMod val="50000"/>
                  </a:schemeClr>
                </a:solidFill>
                <a:latin typeface="Arial" panose="020B0604020202020204" pitchFamily="34" charset="0"/>
                <a:cs typeface="Arial" panose="020B0604020202020204" pitchFamily="34" charset="0"/>
              </a:rPr>
              <a:t>”: </a:t>
            </a:r>
            <a:r>
              <a:rPr lang="nl-BE" dirty="0" err="1">
                <a:solidFill>
                  <a:schemeClr val="accent5">
                    <a:lumMod val="50000"/>
                  </a:schemeClr>
                </a:solidFill>
                <a:latin typeface="Arial" panose="020B0604020202020204" pitchFamily="34" charset="0"/>
                <a:cs typeface="Arial" panose="020B0604020202020204" pitchFamily="34" charset="0"/>
              </a:rPr>
              <a:t>both</a:t>
            </a:r>
            <a:r>
              <a:rPr lang="nl-BE" dirty="0">
                <a:solidFill>
                  <a:schemeClr val="accent5">
                    <a:lumMod val="50000"/>
                  </a:schemeClr>
                </a:solidFill>
                <a:latin typeface="Arial" panose="020B0604020202020204" pitchFamily="34" charset="0"/>
                <a:cs typeface="Arial" panose="020B0604020202020204" pitchFamily="34" charset="0"/>
              </a:rPr>
              <a:t> reader </a:t>
            </a:r>
            <a:r>
              <a:rPr lang="nl-BE" dirty="0" err="1">
                <a:solidFill>
                  <a:schemeClr val="accent5">
                    <a:lumMod val="50000"/>
                  </a:schemeClr>
                </a:solidFill>
                <a:latin typeface="Arial" panose="020B0604020202020204" pitchFamily="34" charset="0"/>
                <a:cs typeface="Arial" panose="020B0604020202020204" pitchFamily="34" charset="0"/>
              </a:rPr>
              <a:t>and</a:t>
            </a:r>
            <a:r>
              <a:rPr lang="nl-BE" dirty="0">
                <a:solidFill>
                  <a:schemeClr val="accent5">
                    <a:lumMod val="50000"/>
                  </a:schemeClr>
                </a:solidFill>
                <a:latin typeface="Arial" panose="020B0604020202020204" pitchFamily="34" charset="0"/>
                <a:cs typeface="Arial" panose="020B0604020202020204" pitchFamily="34" charset="0"/>
              </a:rPr>
              <a:t> </a:t>
            </a:r>
            <a:r>
              <a:rPr lang="nl-BE" dirty="0" err="1">
                <a:solidFill>
                  <a:schemeClr val="accent5">
                    <a:lumMod val="50000"/>
                  </a:schemeClr>
                </a:solidFill>
                <a:latin typeface="Arial" panose="020B0604020202020204" pitchFamily="34" charset="0"/>
                <a:cs typeface="Arial" panose="020B0604020202020204" pitchFamily="34" charset="0"/>
              </a:rPr>
              <a:t>author</a:t>
            </a:r>
            <a:r>
              <a:rPr lang="nl-BE" dirty="0">
                <a:solidFill>
                  <a:schemeClr val="accent5">
                    <a:lumMod val="50000"/>
                  </a:schemeClr>
                </a:solidFill>
                <a:latin typeface="Arial" panose="020B0604020202020204" pitchFamily="34" charset="0"/>
                <a:cs typeface="Arial" panose="020B0604020202020204" pitchFamily="34" charset="0"/>
              </a:rPr>
              <a:t> </a:t>
            </a:r>
            <a:r>
              <a:rPr lang="nl-BE" dirty="0" err="1">
                <a:solidFill>
                  <a:schemeClr val="accent5">
                    <a:lumMod val="50000"/>
                  </a:schemeClr>
                </a:solidFill>
                <a:latin typeface="Arial" panose="020B0604020202020204" pitchFamily="34" charset="0"/>
                <a:cs typeface="Arial" panose="020B0604020202020204" pitchFamily="34" charset="0"/>
              </a:rPr>
              <a:t>pay</a:t>
            </a:r>
            <a:endParaRPr lang="nl-BE" dirty="0">
              <a:solidFill>
                <a:schemeClr val="accent5">
                  <a:lumMod val="50000"/>
                </a:schemeClr>
              </a:solidFill>
              <a:latin typeface="Arial" panose="020B0604020202020204" pitchFamily="34" charset="0"/>
              <a:cs typeface="Arial" panose="020B0604020202020204" pitchFamily="34" charset="0"/>
            </a:endParaRPr>
          </a:p>
          <a:p>
            <a:pPr marL="1544400" lvl="4" indent="0" fontAlgn="base">
              <a:buNone/>
            </a:pPr>
            <a:endParaRPr lang="nl-BE" dirty="0">
              <a:solidFill>
                <a:schemeClr val="accent5">
                  <a:lumMod val="50000"/>
                </a:schemeClr>
              </a:solidFill>
              <a:latin typeface="Arial" panose="020B0604020202020204" pitchFamily="34" charset="0"/>
              <a:cs typeface="Arial" panose="020B0604020202020204" pitchFamily="34" charset="0"/>
            </a:endParaRPr>
          </a:p>
          <a:p>
            <a:pPr marL="2001600" lvl="4" indent="-457200" fontAlgn="base">
              <a:buFont typeface="+mj-lt"/>
              <a:buAutoNum type="arabicPeriod" startAt="2"/>
            </a:pPr>
            <a:r>
              <a:rPr lang="nl-BE" u="sng" dirty="0">
                <a:solidFill>
                  <a:schemeClr val="accent5">
                    <a:lumMod val="50000"/>
                  </a:schemeClr>
                </a:solidFill>
                <a:latin typeface="Arial" panose="020B0604020202020204" pitchFamily="34" charset="0"/>
                <a:cs typeface="Arial" panose="020B0604020202020204" pitchFamily="34" charset="0"/>
              </a:rPr>
              <a:t>Full Gold (</a:t>
            </a:r>
            <a:r>
              <a:rPr lang="nl-BE" u="sng" dirty="0" err="1">
                <a:solidFill>
                  <a:schemeClr val="accent5">
                    <a:lumMod val="50000"/>
                  </a:schemeClr>
                </a:solidFill>
                <a:latin typeface="Arial" panose="020B0604020202020204" pitchFamily="34" charset="0"/>
                <a:cs typeface="Arial" panose="020B0604020202020204" pitchFamily="34" charset="0"/>
              </a:rPr>
              <a:t>with</a:t>
            </a:r>
            <a:r>
              <a:rPr lang="nl-BE" u="sng" dirty="0">
                <a:solidFill>
                  <a:schemeClr val="accent5">
                    <a:lumMod val="50000"/>
                  </a:schemeClr>
                </a:solidFill>
                <a:latin typeface="Arial" panose="020B0604020202020204" pitchFamily="34" charset="0"/>
                <a:cs typeface="Arial" panose="020B0604020202020204" pitchFamily="34" charset="0"/>
              </a:rPr>
              <a:t> APC/BPC)</a:t>
            </a:r>
          </a:p>
          <a:p>
            <a:pPr marL="2458800" lvl="6" indent="0" fontAlgn="base">
              <a:buNone/>
            </a:pPr>
            <a:r>
              <a:rPr lang="nl-BE" dirty="0" err="1">
                <a:solidFill>
                  <a:schemeClr val="accent5">
                    <a:lumMod val="50000"/>
                  </a:schemeClr>
                </a:solidFill>
                <a:latin typeface="Arial" panose="020B0604020202020204" pitchFamily="34" charset="0"/>
                <a:cs typeface="Arial" panose="020B0604020202020204" pitchFamily="34" charset="0"/>
              </a:rPr>
              <a:t>only</a:t>
            </a:r>
            <a:r>
              <a:rPr lang="nl-BE" dirty="0">
                <a:solidFill>
                  <a:schemeClr val="accent5">
                    <a:lumMod val="50000"/>
                  </a:schemeClr>
                </a:solidFill>
                <a:latin typeface="Arial" panose="020B0604020202020204" pitchFamily="34" charset="0"/>
                <a:cs typeface="Arial" panose="020B0604020202020204" pitchFamily="34" charset="0"/>
              </a:rPr>
              <a:t> </a:t>
            </a:r>
            <a:r>
              <a:rPr lang="nl-BE" dirty="0" err="1">
                <a:solidFill>
                  <a:schemeClr val="accent5">
                    <a:lumMod val="50000"/>
                  </a:schemeClr>
                </a:solidFill>
                <a:latin typeface="Arial" panose="020B0604020202020204" pitchFamily="34" charset="0"/>
                <a:cs typeface="Arial" panose="020B0604020202020204" pitchFamily="34" charset="0"/>
              </a:rPr>
              <a:t>author</a:t>
            </a:r>
            <a:r>
              <a:rPr lang="nl-BE" dirty="0">
                <a:solidFill>
                  <a:schemeClr val="accent5">
                    <a:lumMod val="50000"/>
                  </a:schemeClr>
                </a:solidFill>
                <a:latin typeface="Arial" panose="020B0604020202020204" pitchFamily="34" charset="0"/>
                <a:cs typeface="Arial" panose="020B0604020202020204" pitchFamily="34" charset="0"/>
              </a:rPr>
              <a:t> or </a:t>
            </a:r>
            <a:r>
              <a:rPr lang="nl-BE" dirty="0" err="1">
                <a:solidFill>
                  <a:schemeClr val="accent5">
                    <a:lumMod val="50000"/>
                  </a:schemeClr>
                </a:solidFill>
                <a:latin typeface="Arial" panose="020B0604020202020204" pitchFamily="34" charset="0"/>
                <a:cs typeface="Arial" panose="020B0604020202020204" pitchFamily="34" charset="0"/>
              </a:rPr>
              <a:t>the</a:t>
            </a:r>
            <a:r>
              <a:rPr lang="nl-BE" dirty="0">
                <a:solidFill>
                  <a:schemeClr val="accent5">
                    <a:lumMod val="50000"/>
                  </a:schemeClr>
                </a:solidFill>
                <a:latin typeface="Arial" panose="020B0604020202020204" pitchFamily="34" charset="0"/>
                <a:cs typeface="Arial" panose="020B0604020202020204" pitchFamily="34" charset="0"/>
              </a:rPr>
              <a:t> </a:t>
            </a:r>
            <a:r>
              <a:rPr lang="nl-BE" dirty="0" err="1">
                <a:solidFill>
                  <a:schemeClr val="accent5">
                    <a:lumMod val="50000"/>
                  </a:schemeClr>
                </a:solidFill>
                <a:latin typeface="Arial" panose="020B0604020202020204" pitchFamily="34" charset="0"/>
                <a:cs typeface="Arial" panose="020B0604020202020204" pitchFamily="34" charset="0"/>
              </a:rPr>
              <a:t>institution</a:t>
            </a:r>
            <a:r>
              <a:rPr lang="nl-BE" dirty="0">
                <a:solidFill>
                  <a:schemeClr val="accent5">
                    <a:lumMod val="50000"/>
                  </a:schemeClr>
                </a:solidFill>
                <a:latin typeface="Arial" panose="020B0604020202020204" pitchFamily="34" charset="0"/>
                <a:cs typeface="Arial" panose="020B0604020202020204" pitchFamily="34" charset="0"/>
              </a:rPr>
              <a:t> for </a:t>
            </a:r>
            <a:r>
              <a:rPr lang="nl-BE" dirty="0" err="1">
                <a:solidFill>
                  <a:schemeClr val="accent5">
                    <a:lumMod val="50000"/>
                  </a:schemeClr>
                </a:solidFill>
                <a:latin typeface="Arial" panose="020B0604020202020204" pitchFamily="34" charset="0"/>
                <a:cs typeface="Arial" panose="020B0604020202020204" pitchFamily="34" charset="0"/>
              </a:rPr>
              <a:t>which</a:t>
            </a:r>
            <a:r>
              <a:rPr lang="nl-BE" dirty="0">
                <a:solidFill>
                  <a:schemeClr val="accent5">
                    <a:lumMod val="50000"/>
                  </a:schemeClr>
                </a:solidFill>
                <a:latin typeface="Arial" panose="020B0604020202020204" pitchFamily="34" charset="0"/>
                <a:cs typeface="Arial" panose="020B0604020202020204" pitchFamily="34" charset="0"/>
              </a:rPr>
              <a:t> he/</a:t>
            </a:r>
            <a:r>
              <a:rPr lang="nl-BE" dirty="0" err="1">
                <a:solidFill>
                  <a:schemeClr val="accent5">
                    <a:lumMod val="50000"/>
                  </a:schemeClr>
                </a:solidFill>
                <a:latin typeface="Arial" panose="020B0604020202020204" pitchFamily="34" charset="0"/>
                <a:cs typeface="Arial" panose="020B0604020202020204" pitchFamily="34" charset="0"/>
              </a:rPr>
              <a:t>she</a:t>
            </a:r>
            <a:r>
              <a:rPr lang="nl-BE" dirty="0">
                <a:solidFill>
                  <a:schemeClr val="accent5">
                    <a:lumMod val="50000"/>
                  </a:schemeClr>
                </a:solidFill>
                <a:latin typeface="Arial" panose="020B0604020202020204" pitchFamily="34" charset="0"/>
                <a:cs typeface="Arial" panose="020B0604020202020204" pitchFamily="34" charset="0"/>
              </a:rPr>
              <a:t> </a:t>
            </a:r>
            <a:r>
              <a:rPr lang="nl-BE" dirty="0" err="1">
                <a:solidFill>
                  <a:schemeClr val="accent5">
                    <a:lumMod val="50000"/>
                  </a:schemeClr>
                </a:solidFill>
                <a:latin typeface="Arial" panose="020B0604020202020204" pitchFamily="34" charset="0"/>
                <a:cs typeface="Arial" panose="020B0604020202020204" pitchFamily="34" charset="0"/>
              </a:rPr>
              <a:t>works</a:t>
            </a:r>
            <a:r>
              <a:rPr lang="nl-BE" dirty="0">
                <a:solidFill>
                  <a:schemeClr val="accent5">
                    <a:lumMod val="50000"/>
                  </a:schemeClr>
                </a:solidFill>
                <a:latin typeface="Arial" panose="020B0604020202020204" pitchFamily="34" charset="0"/>
                <a:cs typeface="Arial" panose="020B0604020202020204" pitchFamily="34" charset="0"/>
              </a:rPr>
              <a:t> </a:t>
            </a:r>
            <a:r>
              <a:rPr lang="nl-BE" dirty="0" err="1" smtClean="0">
                <a:solidFill>
                  <a:schemeClr val="accent5">
                    <a:lumMod val="50000"/>
                  </a:schemeClr>
                </a:solidFill>
                <a:latin typeface="Arial" panose="020B0604020202020204" pitchFamily="34" charset="0"/>
                <a:cs typeface="Arial" panose="020B0604020202020204" pitchFamily="34" charset="0"/>
              </a:rPr>
              <a:t>pays</a:t>
            </a:r>
            <a:endParaRPr lang="nl-BE" dirty="0" smtClean="0">
              <a:solidFill>
                <a:schemeClr val="accent5">
                  <a:lumMod val="50000"/>
                </a:schemeClr>
              </a:solidFill>
              <a:latin typeface="Arial" panose="020B0604020202020204" pitchFamily="34" charset="0"/>
              <a:cs typeface="Arial" panose="020B0604020202020204" pitchFamily="34" charset="0"/>
            </a:endParaRPr>
          </a:p>
          <a:p>
            <a:pPr marL="2458800" lvl="6" indent="0" fontAlgn="base">
              <a:buNone/>
            </a:pPr>
            <a:r>
              <a:rPr lang="en-US" dirty="0">
                <a:solidFill>
                  <a:schemeClr val="accent5">
                    <a:lumMod val="50000"/>
                  </a:schemeClr>
                </a:solidFill>
                <a:latin typeface="Arial" panose="020B0604020202020204" pitchFamily="34" charset="0"/>
                <a:cs typeface="Arial" panose="020B0604020202020204" pitchFamily="34" charset="0"/>
              </a:rPr>
              <a:t>p</a:t>
            </a:r>
            <a:r>
              <a:rPr lang="en-US" dirty="0" smtClean="0">
                <a:solidFill>
                  <a:schemeClr val="accent5">
                    <a:lumMod val="50000"/>
                  </a:schemeClr>
                </a:solidFill>
                <a:latin typeface="Arial" panose="020B0604020202020204" pitchFamily="34" charset="0"/>
                <a:cs typeface="Arial" panose="020B0604020202020204" pitchFamily="34" charset="0"/>
              </a:rPr>
              <a:t>ublication in OA; article or book only published if author pays APC/BPC</a:t>
            </a:r>
            <a:endParaRPr lang="nl-BE" sz="1800" dirty="0" smtClean="0">
              <a:solidFill>
                <a:schemeClr val="accent5">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05713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For-profit OA and legacy publishers</a:t>
            </a:r>
            <a:endParaRPr lang="nl-BE" dirty="0"/>
          </a:p>
        </p:txBody>
      </p:sp>
      <p:sp>
        <p:nvSpPr>
          <p:cNvPr id="3" name="Content Placeholder 2"/>
          <p:cNvSpPr>
            <a:spLocks noGrp="1"/>
          </p:cNvSpPr>
          <p:nvPr>
            <p:ph idx="1"/>
          </p:nvPr>
        </p:nvSpPr>
        <p:spPr>
          <a:xfrm>
            <a:off x="954592" y="1754161"/>
            <a:ext cx="10662607" cy="3938548"/>
          </a:xfrm>
        </p:spPr>
        <p:txBody>
          <a:bodyPr>
            <a:normAutofit lnSpcReduction="10000"/>
          </a:bodyPr>
          <a:lstStyle/>
          <a:p>
            <a:pPr marL="0" indent="0">
              <a:buNone/>
            </a:pPr>
            <a:endParaRPr lang="en-US" dirty="0" smtClean="0"/>
          </a:p>
          <a:p>
            <a:pPr marL="0" indent="0">
              <a:buNone/>
            </a:pPr>
            <a:r>
              <a:rPr lang="en-US" dirty="0" smtClean="0">
                <a:solidFill>
                  <a:schemeClr val="tx2"/>
                </a:solidFill>
              </a:rPr>
              <a:t>OA is a possible threat to the business model of legacy publishers</a:t>
            </a:r>
          </a:p>
          <a:p>
            <a:pPr marL="457200" lvl="1" indent="0">
              <a:buNone/>
            </a:pPr>
            <a:endParaRPr lang="en-US" dirty="0" smtClean="0">
              <a:solidFill>
                <a:schemeClr val="tx2"/>
              </a:solidFill>
            </a:endParaRPr>
          </a:p>
          <a:p>
            <a:pPr marL="457200" lvl="1" indent="0">
              <a:buNone/>
            </a:pPr>
            <a:r>
              <a:rPr lang="en-US" dirty="0" smtClean="0">
                <a:solidFill>
                  <a:schemeClr val="tx2"/>
                </a:solidFill>
              </a:rPr>
              <a:t>BUT:</a:t>
            </a:r>
          </a:p>
          <a:p>
            <a:pPr marL="0" indent="0">
              <a:buNone/>
            </a:pPr>
            <a:endParaRPr lang="en-US" sz="1200" dirty="0" smtClean="0">
              <a:solidFill>
                <a:schemeClr val="tx2"/>
              </a:solidFill>
            </a:endParaRPr>
          </a:p>
          <a:p>
            <a:pPr lvl="1">
              <a:buFont typeface="Wingdings" panose="05000000000000000000" pitchFamily="2" charset="2"/>
              <a:buChar char="§"/>
            </a:pPr>
            <a:r>
              <a:rPr lang="en-US" dirty="0" smtClean="0">
                <a:solidFill>
                  <a:schemeClr val="tx2"/>
                </a:solidFill>
              </a:rPr>
              <a:t>pressure from maintaining image of partner in research</a:t>
            </a:r>
          </a:p>
          <a:p>
            <a:pPr lvl="1">
              <a:buFont typeface="Wingdings" panose="05000000000000000000" pitchFamily="2" charset="2"/>
              <a:buChar char="§"/>
            </a:pPr>
            <a:r>
              <a:rPr lang="en-US" dirty="0" smtClean="0">
                <a:solidFill>
                  <a:schemeClr val="tx2"/>
                </a:solidFill>
              </a:rPr>
              <a:t>pressure from funders, institutions and researchers</a:t>
            </a:r>
          </a:p>
          <a:p>
            <a:pPr lvl="1">
              <a:buFont typeface="Wingdings" panose="05000000000000000000" pitchFamily="2" charset="2"/>
              <a:buChar char="§"/>
            </a:pPr>
            <a:r>
              <a:rPr lang="en-US" dirty="0" smtClean="0">
                <a:solidFill>
                  <a:schemeClr val="tx2"/>
                </a:solidFill>
              </a:rPr>
              <a:t>there is money to be made</a:t>
            </a:r>
          </a:p>
          <a:p>
            <a:pPr lvl="2">
              <a:buFont typeface="Courier New" panose="02070309020205020404" pitchFamily="49" charset="0"/>
              <a:buChar char="o"/>
            </a:pPr>
            <a:r>
              <a:rPr lang="en-US" dirty="0" smtClean="0">
                <a:solidFill>
                  <a:schemeClr val="tx2"/>
                </a:solidFill>
                <a:latin typeface="Arial" panose="020B0604020202020204" pitchFamily="34" charset="0"/>
                <a:cs typeface="Arial" panose="020B0604020202020204" pitchFamily="34" charset="0"/>
              </a:rPr>
              <a:t>non-OA</a:t>
            </a:r>
            <a:r>
              <a:rPr lang="en-US" dirty="0">
                <a:solidFill>
                  <a:schemeClr val="tx2"/>
                </a:solidFill>
                <a:latin typeface="Arial" panose="020B0604020202020204" pitchFamily="34" charset="0"/>
                <a:cs typeface="Arial" panose="020B0604020202020204" pitchFamily="34" charset="0"/>
              </a:rPr>
              <a:t>: profit margins on subscriptions and book sales</a:t>
            </a:r>
          </a:p>
          <a:p>
            <a:pPr lvl="2">
              <a:buFont typeface="Courier New" panose="02070309020205020404" pitchFamily="49" charset="0"/>
              <a:buChar char="o"/>
            </a:pPr>
            <a:r>
              <a:rPr lang="en-US" dirty="0">
                <a:solidFill>
                  <a:schemeClr val="tx2"/>
                </a:solidFill>
                <a:latin typeface="Arial" panose="020B0604020202020204" pitchFamily="34" charset="0"/>
                <a:cs typeface="Arial" panose="020B0604020202020204" pitchFamily="34" charset="0"/>
              </a:rPr>
              <a:t>OA: profit margins on </a:t>
            </a:r>
            <a:r>
              <a:rPr lang="en-US" dirty="0" smtClean="0">
                <a:solidFill>
                  <a:schemeClr val="tx2"/>
                </a:solidFill>
                <a:latin typeface="Arial" panose="020B0604020202020204" pitchFamily="34" charset="0"/>
                <a:cs typeface="Arial" panose="020B0604020202020204" pitchFamily="34" charset="0"/>
              </a:rPr>
              <a:t>APC/BPC </a:t>
            </a:r>
            <a:r>
              <a:rPr lang="en-US" dirty="0">
                <a:solidFill>
                  <a:schemeClr val="tx2"/>
                </a:solidFill>
                <a:latin typeface="Arial" panose="020B0604020202020204" pitchFamily="34" charset="0"/>
                <a:cs typeface="Arial" panose="020B0604020202020204" pitchFamily="34" charset="0"/>
              </a:rPr>
              <a:t>(full gold OA) or </a:t>
            </a:r>
            <a:r>
              <a:rPr lang="en-US" dirty="0" smtClean="0">
                <a:solidFill>
                  <a:schemeClr val="tx2"/>
                </a:solidFill>
                <a:latin typeface="Arial" panose="020B0604020202020204" pitchFamily="34" charset="0"/>
                <a:cs typeface="Arial" panose="020B0604020202020204" pitchFamily="34" charset="0"/>
              </a:rPr>
              <a:t>(big) profit margins thanks </a:t>
            </a:r>
            <a:r>
              <a:rPr lang="en-US" dirty="0">
                <a:solidFill>
                  <a:schemeClr val="tx2"/>
                </a:solidFill>
                <a:latin typeface="Arial" panose="020B0604020202020204" pitchFamily="34" charset="0"/>
                <a:cs typeface="Arial" panose="020B0604020202020204" pitchFamily="34" charset="0"/>
              </a:rPr>
              <a:t>to combination of </a:t>
            </a:r>
            <a:r>
              <a:rPr lang="en-US" dirty="0" smtClean="0">
                <a:solidFill>
                  <a:schemeClr val="tx2"/>
                </a:solidFill>
                <a:latin typeface="Arial" panose="020B0604020202020204" pitchFamily="34" charset="0"/>
                <a:cs typeface="Arial" panose="020B0604020202020204" pitchFamily="34" charset="0"/>
              </a:rPr>
              <a:t>APC and </a:t>
            </a:r>
            <a:r>
              <a:rPr lang="en-US" dirty="0">
                <a:solidFill>
                  <a:schemeClr val="tx2"/>
                </a:solidFill>
                <a:latin typeface="Arial" panose="020B0604020202020204" pitchFamily="34" charset="0"/>
                <a:cs typeface="Arial" panose="020B0604020202020204" pitchFamily="34" charset="0"/>
              </a:rPr>
              <a:t>subscriptions (hybrid gold OA) </a:t>
            </a:r>
          </a:p>
          <a:p>
            <a:pPr lvl="1"/>
            <a:endParaRPr lang="nl-BE" dirty="0"/>
          </a:p>
        </p:txBody>
      </p:sp>
      <p:sp>
        <p:nvSpPr>
          <p:cNvPr id="4" name="Slide Number Placeholder 3"/>
          <p:cNvSpPr>
            <a:spLocks noGrp="1"/>
          </p:cNvSpPr>
          <p:nvPr>
            <p:ph type="sldNum" sz="quarter" idx="12"/>
          </p:nvPr>
        </p:nvSpPr>
        <p:spPr/>
        <p:txBody>
          <a:bodyPr/>
          <a:lstStyle/>
          <a:p>
            <a:fld id="{85114D95-D6A6-084A-9D9C-617B45E258AD}" type="slidenum">
              <a:rPr lang="nl-NL" smtClean="0"/>
              <a:t>33</a:t>
            </a:fld>
            <a:endParaRPr lang="nl-NL" dirty="0"/>
          </a:p>
        </p:txBody>
      </p:sp>
    </p:spTree>
    <p:extLst>
      <p:ext uri="{BB962C8B-B14F-4D97-AF65-F5344CB8AC3E}">
        <p14:creationId xmlns:p14="http://schemas.microsoft.com/office/powerpoint/2010/main" val="7787682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5114D95-D6A6-084A-9D9C-617B45E258AD}" type="slidenum">
              <a:rPr lang="nl-NL" smtClean="0"/>
              <a:t>34</a:t>
            </a:fld>
            <a:endParaRPr lang="nl-NL" dirty="0"/>
          </a:p>
        </p:txBody>
      </p:sp>
      <p:sp>
        <p:nvSpPr>
          <p:cNvPr id="5" name="TextBox 4"/>
          <p:cNvSpPr txBox="1"/>
          <p:nvPr/>
        </p:nvSpPr>
        <p:spPr>
          <a:xfrm>
            <a:off x="371789" y="1946983"/>
            <a:ext cx="7315199" cy="4093428"/>
          </a:xfrm>
          <a:prstGeom prst="rect">
            <a:avLst/>
          </a:prstGeom>
          <a:noFill/>
        </p:spPr>
        <p:txBody>
          <a:bodyPr wrap="square" rtlCol="0">
            <a:spAutoFit/>
          </a:bodyPr>
          <a:lstStyle/>
          <a:p>
            <a:pPr algn="ctr"/>
            <a:r>
              <a:rPr lang="nl-BE" sz="2400" dirty="0">
                <a:solidFill>
                  <a:schemeClr val="tx2"/>
                </a:solidFill>
                <a:latin typeface="Arial" panose="020B0604020202020204" pitchFamily="34" charset="0"/>
                <a:cs typeface="Arial" panose="020B0604020202020204" pitchFamily="34" charset="0"/>
              </a:rPr>
              <a:t>d</a:t>
            </a:r>
            <a:r>
              <a:rPr lang="nl-BE" sz="2400" dirty="0" smtClean="0">
                <a:solidFill>
                  <a:schemeClr val="tx2"/>
                </a:solidFill>
                <a:latin typeface="Arial" panose="020B0604020202020204" pitchFamily="34" charset="0"/>
                <a:cs typeface="Arial" panose="020B0604020202020204" pitchFamily="34" charset="0"/>
              </a:rPr>
              <a:t>o </a:t>
            </a:r>
            <a:r>
              <a:rPr lang="nl-BE" sz="2400" dirty="0" err="1" smtClean="0">
                <a:solidFill>
                  <a:schemeClr val="tx2"/>
                </a:solidFill>
                <a:latin typeface="Arial" panose="020B0604020202020204" pitchFamily="34" charset="0"/>
                <a:cs typeface="Arial" panose="020B0604020202020204" pitchFamily="34" charset="0"/>
              </a:rPr>
              <a:t>not</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expect</a:t>
            </a:r>
            <a:r>
              <a:rPr lang="nl-BE" sz="2400" dirty="0" smtClean="0">
                <a:solidFill>
                  <a:schemeClr val="tx2"/>
                </a:solidFill>
                <a:latin typeface="Arial" panose="020B0604020202020204" pitchFamily="34" charset="0"/>
                <a:cs typeface="Arial" panose="020B0604020202020204" pitchFamily="34" charset="0"/>
              </a:rPr>
              <a:t> a for-</a:t>
            </a:r>
            <a:r>
              <a:rPr lang="nl-BE" sz="2400" dirty="0" err="1" smtClean="0">
                <a:solidFill>
                  <a:schemeClr val="tx2"/>
                </a:solidFill>
                <a:latin typeface="Arial" panose="020B0604020202020204" pitchFamily="34" charset="0"/>
                <a:cs typeface="Arial" panose="020B0604020202020204" pitchFamily="34" charset="0"/>
              </a:rPr>
              <a:t>profit</a:t>
            </a:r>
            <a:r>
              <a:rPr lang="nl-BE" sz="2400" dirty="0" smtClean="0">
                <a:solidFill>
                  <a:schemeClr val="tx2"/>
                </a:solidFill>
                <a:latin typeface="Arial" panose="020B0604020202020204" pitchFamily="34" charset="0"/>
                <a:cs typeface="Arial" panose="020B0604020202020204" pitchFamily="34" charset="0"/>
              </a:rPr>
              <a:t> market for </a:t>
            </a:r>
            <a:r>
              <a:rPr lang="nl-BE" sz="2400" dirty="0" err="1" smtClean="0">
                <a:solidFill>
                  <a:schemeClr val="tx2"/>
                </a:solidFill>
                <a:latin typeface="Arial" panose="020B0604020202020204" pitchFamily="34" charset="0"/>
                <a:cs typeface="Arial" panose="020B0604020202020204" pitchFamily="34" charset="0"/>
              </a:rPr>
              <a:t>academic</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publishing</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funded</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by</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APCs</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to</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be</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better</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than</a:t>
            </a:r>
            <a:r>
              <a:rPr lang="nl-BE" sz="2400" dirty="0" smtClean="0">
                <a:solidFill>
                  <a:schemeClr val="tx2"/>
                </a:solidFill>
                <a:latin typeface="Arial" panose="020B0604020202020204" pitchFamily="34" charset="0"/>
                <a:cs typeface="Arial" panose="020B0604020202020204" pitchFamily="34" charset="0"/>
              </a:rPr>
              <a:t> a for-</a:t>
            </a:r>
            <a:r>
              <a:rPr lang="nl-BE" sz="2400" dirty="0" err="1" smtClean="0">
                <a:solidFill>
                  <a:schemeClr val="tx2"/>
                </a:solidFill>
                <a:latin typeface="Arial" panose="020B0604020202020204" pitchFamily="34" charset="0"/>
                <a:cs typeface="Arial" panose="020B0604020202020204" pitchFamily="34" charset="0"/>
              </a:rPr>
              <a:t>profit</a:t>
            </a:r>
            <a:r>
              <a:rPr lang="nl-BE" sz="2400" dirty="0" smtClean="0">
                <a:solidFill>
                  <a:schemeClr val="tx2"/>
                </a:solidFill>
                <a:latin typeface="Arial" panose="020B0604020202020204" pitchFamily="34" charset="0"/>
                <a:cs typeface="Arial" panose="020B0604020202020204" pitchFamily="34" charset="0"/>
              </a:rPr>
              <a:t> market </a:t>
            </a:r>
            <a:r>
              <a:rPr lang="nl-BE" sz="2400" dirty="0" err="1" smtClean="0">
                <a:solidFill>
                  <a:schemeClr val="tx2"/>
                </a:solidFill>
                <a:latin typeface="Arial" panose="020B0604020202020204" pitchFamily="34" charset="0"/>
                <a:cs typeface="Arial" panose="020B0604020202020204" pitchFamily="34" charset="0"/>
              </a:rPr>
              <a:t>funded</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by</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subscriptions</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and</a:t>
            </a:r>
            <a:r>
              <a:rPr lang="nl-BE" sz="2400" dirty="0" smtClean="0">
                <a:solidFill>
                  <a:schemeClr val="tx2"/>
                </a:solidFill>
                <a:latin typeface="Arial" panose="020B0604020202020204" pitchFamily="34" charset="0"/>
                <a:cs typeface="Arial" panose="020B0604020202020204" pitchFamily="34" charset="0"/>
              </a:rPr>
              <a:t> </a:t>
            </a:r>
            <a:r>
              <a:rPr lang="nl-BE" sz="2400" dirty="0" err="1" smtClean="0">
                <a:solidFill>
                  <a:schemeClr val="tx2"/>
                </a:solidFill>
                <a:latin typeface="Arial" panose="020B0604020202020204" pitchFamily="34" charset="0"/>
                <a:cs typeface="Arial" panose="020B0604020202020204" pitchFamily="34" charset="0"/>
              </a:rPr>
              <a:t>book</a:t>
            </a:r>
            <a:r>
              <a:rPr lang="nl-BE" sz="2400" dirty="0" smtClean="0">
                <a:solidFill>
                  <a:schemeClr val="tx2"/>
                </a:solidFill>
                <a:latin typeface="Arial" panose="020B0604020202020204" pitchFamily="34" charset="0"/>
                <a:cs typeface="Arial" panose="020B0604020202020204" pitchFamily="34" charset="0"/>
              </a:rPr>
              <a:t> sales</a:t>
            </a:r>
          </a:p>
          <a:p>
            <a:pPr algn="ctr"/>
            <a:endParaRPr lang="en-US" sz="2400" dirty="0">
              <a:solidFill>
                <a:schemeClr val="tx2"/>
              </a:solidFill>
              <a:latin typeface="Arial" panose="020B0604020202020204" pitchFamily="34" charset="0"/>
              <a:cs typeface="Arial" panose="020B0604020202020204" pitchFamily="34" charset="0"/>
            </a:endParaRPr>
          </a:p>
          <a:p>
            <a:pPr algn="ctr"/>
            <a:r>
              <a:rPr lang="en-US" sz="2400" dirty="0">
                <a:solidFill>
                  <a:schemeClr val="tx2"/>
                </a:solidFill>
                <a:latin typeface="Arial" panose="020B0604020202020204" pitchFamily="34" charset="0"/>
                <a:cs typeface="Arial" panose="020B0604020202020204" pitchFamily="34" charset="0"/>
              </a:rPr>
              <a:t>if we take a commercial </a:t>
            </a:r>
            <a:r>
              <a:rPr lang="en-US" sz="2400" dirty="0" smtClean="0">
                <a:solidFill>
                  <a:schemeClr val="tx2"/>
                </a:solidFill>
                <a:latin typeface="Arial" panose="020B0604020202020204" pitchFamily="34" charset="0"/>
                <a:cs typeface="Arial" panose="020B0604020202020204" pitchFamily="34" charset="0"/>
              </a:rPr>
              <a:t>approach, </a:t>
            </a:r>
            <a:r>
              <a:rPr lang="en-US" sz="2400" dirty="0">
                <a:solidFill>
                  <a:schemeClr val="tx2"/>
                </a:solidFill>
                <a:latin typeface="Arial" panose="020B0604020202020204" pitchFamily="34" charset="0"/>
                <a:cs typeface="Arial" panose="020B0604020202020204" pitchFamily="34" charset="0"/>
              </a:rPr>
              <a:t>OA solves the problem of </a:t>
            </a:r>
            <a:r>
              <a:rPr lang="en-US" sz="2400" b="1" i="1" dirty="0">
                <a:solidFill>
                  <a:schemeClr val="tx2"/>
                </a:solidFill>
                <a:latin typeface="Arial" panose="020B0604020202020204" pitchFamily="34" charset="0"/>
                <a:cs typeface="Arial" panose="020B0604020202020204" pitchFamily="34" charset="0"/>
              </a:rPr>
              <a:t>accessibility</a:t>
            </a:r>
            <a:r>
              <a:rPr lang="en-US" sz="2400" dirty="0">
                <a:solidFill>
                  <a:schemeClr val="tx2"/>
                </a:solidFill>
                <a:latin typeface="Arial" panose="020B0604020202020204" pitchFamily="34" charset="0"/>
                <a:cs typeface="Arial" panose="020B0604020202020204" pitchFamily="34" charset="0"/>
              </a:rPr>
              <a:t> but NOT the problem of </a:t>
            </a:r>
            <a:r>
              <a:rPr lang="en-US" sz="2400" b="1" i="1" dirty="0" smtClean="0">
                <a:solidFill>
                  <a:schemeClr val="tx2"/>
                </a:solidFill>
                <a:latin typeface="Arial" panose="020B0604020202020204" pitchFamily="34" charset="0"/>
                <a:cs typeface="Arial" panose="020B0604020202020204" pitchFamily="34" charset="0"/>
              </a:rPr>
              <a:t>cost</a:t>
            </a:r>
            <a:endParaRPr lang="en-US" sz="2400" dirty="0" smtClean="0">
              <a:solidFill>
                <a:schemeClr val="tx2"/>
              </a:solidFill>
              <a:latin typeface="Arial" panose="020B0604020202020204" pitchFamily="34" charset="0"/>
              <a:cs typeface="Arial" panose="020B0604020202020204" pitchFamily="34" charset="0"/>
            </a:endParaRPr>
          </a:p>
          <a:p>
            <a:pPr algn="ctr"/>
            <a:endParaRPr lang="nl-BE" sz="2000" dirty="0">
              <a:solidFill>
                <a:schemeClr val="accent5">
                  <a:lumMod val="50000"/>
                </a:schemeClr>
              </a:solidFill>
              <a:latin typeface="Arial" panose="020B0604020202020204" pitchFamily="34" charset="0"/>
              <a:cs typeface="Arial" panose="020B0604020202020204" pitchFamily="34" charset="0"/>
            </a:endParaRPr>
          </a:p>
          <a:p>
            <a:pPr algn="ctr"/>
            <a:r>
              <a:rPr lang="en-US" sz="2400" dirty="0" smtClean="0">
                <a:solidFill>
                  <a:schemeClr val="tx2"/>
                </a:solidFill>
                <a:latin typeface="Arial" panose="020B0604020202020204" pitchFamily="34" charset="0"/>
                <a:cs typeface="Arial" panose="020B0604020202020204" pitchFamily="34" charset="0"/>
              </a:rPr>
              <a:t>pursuing Gold OA within a for-profit publishing model will actually make matters financially worse</a:t>
            </a:r>
          </a:p>
          <a:p>
            <a:pPr algn="ctr"/>
            <a:endParaRPr lang="en-US" sz="2400" dirty="0">
              <a:solidFill>
                <a:schemeClr val="tx2"/>
              </a:solidFill>
              <a:latin typeface="Arial" panose="020B0604020202020204" pitchFamily="34" charset="0"/>
              <a:cs typeface="Arial" panose="020B0604020202020204" pitchFamily="34" charset="0"/>
            </a:endParaRPr>
          </a:p>
        </p:txBody>
      </p:sp>
      <p:sp>
        <p:nvSpPr>
          <p:cNvPr id="7" name="TextBox 6"/>
          <p:cNvSpPr txBox="1"/>
          <p:nvPr/>
        </p:nvSpPr>
        <p:spPr>
          <a:xfrm>
            <a:off x="786677" y="6220047"/>
            <a:ext cx="9033526" cy="230832"/>
          </a:xfrm>
          <a:prstGeom prst="rect">
            <a:avLst/>
          </a:prstGeom>
          <a:noFill/>
        </p:spPr>
        <p:txBody>
          <a:bodyPr wrap="square" rtlCol="0">
            <a:spAutoFit/>
          </a:bodyPr>
          <a:lstStyle/>
          <a:p>
            <a:endParaRPr lang="en-US" sz="900" dirty="0">
              <a:solidFill>
                <a:schemeClr val="bg1"/>
              </a:solidFill>
              <a:latin typeface="Arial" panose="020B0604020202020204" pitchFamily="34" charset="0"/>
              <a:cs typeface="Arial" panose="020B0604020202020204" pitchFamily="34" charset="0"/>
            </a:endParaRPr>
          </a:p>
        </p:txBody>
      </p:sp>
      <p:sp>
        <p:nvSpPr>
          <p:cNvPr id="8" name="TextBox 7"/>
          <p:cNvSpPr txBox="1"/>
          <p:nvPr/>
        </p:nvSpPr>
        <p:spPr>
          <a:xfrm>
            <a:off x="782827" y="6265467"/>
            <a:ext cx="9335589" cy="584775"/>
          </a:xfrm>
          <a:prstGeom prst="rect">
            <a:avLst/>
          </a:prstGeom>
          <a:noFill/>
        </p:spPr>
        <p:txBody>
          <a:bodyPr wrap="square" rtlCol="0">
            <a:spAutoFit/>
          </a:bodyPr>
          <a:lstStyle/>
          <a:p>
            <a:r>
              <a:rPr lang="en-US" sz="800" dirty="0" smtClean="0">
                <a:solidFill>
                  <a:schemeClr val="bg1"/>
                </a:solidFill>
                <a:latin typeface="Arial" panose="020B0604020202020204" pitchFamily="34" charset="0"/>
                <a:cs typeface="Arial" panose="020B0604020202020204" pitchFamily="34" charset="0"/>
              </a:rPr>
              <a:t>B.-C. </a:t>
            </a:r>
            <a:r>
              <a:rPr lang="en-US" sz="800" dirty="0" err="1" smtClean="0">
                <a:solidFill>
                  <a:schemeClr val="bg1"/>
                </a:solidFill>
                <a:latin typeface="Arial" panose="020B0604020202020204" pitchFamily="34" charset="0"/>
                <a:cs typeface="Arial" panose="020B0604020202020204" pitchFamily="34" charset="0"/>
              </a:rPr>
              <a:t>Björk</a:t>
            </a:r>
            <a:r>
              <a:rPr lang="en-US" sz="800" dirty="0" smtClean="0">
                <a:solidFill>
                  <a:schemeClr val="bg1"/>
                </a:solidFill>
                <a:latin typeface="Arial" panose="020B0604020202020204" pitchFamily="34" charset="0"/>
                <a:cs typeface="Arial" panose="020B0604020202020204" pitchFamily="34" charset="0"/>
              </a:rPr>
              <a:t> – D. Salomon (2014), </a:t>
            </a:r>
            <a:r>
              <a:rPr lang="en-US" sz="800" i="1" dirty="0" smtClean="0">
                <a:solidFill>
                  <a:schemeClr val="bg1"/>
                </a:solidFill>
                <a:latin typeface="Arial" panose="020B0604020202020204" pitchFamily="34" charset="0"/>
                <a:cs typeface="Arial" panose="020B0604020202020204" pitchFamily="34" charset="0"/>
              </a:rPr>
              <a:t>Developing </a:t>
            </a:r>
            <a:r>
              <a:rPr lang="en-US" sz="800" i="1" dirty="0">
                <a:solidFill>
                  <a:schemeClr val="bg1"/>
                </a:solidFill>
                <a:latin typeface="Arial" panose="020B0604020202020204" pitchFamily="34" charset="0"/>
                <a:cs typeface="Arial" panose="020B0604020202020204" pitchFamily="34" charset="0"/>
              </a:rPr>
              <a:t>an Effective Market for Open Access Article Processing </a:t>
            </a:r>
            <a:r>
              <a:rPr lang="en-US" sz="800" i="1" dirty="0" smtClean="0">
                <a:solidFill>
                  <a:schemeClr val="bg1"/>
                </a:solidFill>
                <a:latin typeface="Arial" panose="020B0604020202020204" pitchFamily="34" charset="0"/>
                <a:cs typeface="Arial" panose="020B0604020202020204" pitchFamily="34" charset="0"/>
              </a:rPr>
              <a:t>Charges</a:t>
            </a:r>
            <a:r>
              <a:rPr lang="en-US" sz="800" dirty="0">
                <a:solidFill>
                  <a:schemeClr val="bg1"/>
                </a:solidFill>
                <a:latin typeface="Arial" panose="020B0604020202020204" pitchFamily="34" charset="0"/>
                <a:cs typeface="Arial" panose="020B0604020202020204" pitchFamily="34" charset="0"/>
              </a:rPr>
              <a:t>, https://wellcome.ac.uk/sites/default/files/developing-effective-market-for-open-access-article-processing-charges-mar14.pdf</a:t>
            </a:r>
            <a:r>
              <a:rPr lang="en-US" sz="800" dirty="0" smtClean="0">
                <a:solidFill>
                  <a:schemeClr val="bg1"/>
                </a:solidFill>
                <a:latin typeface="Arial" panose="020B0604020202020204" pitchFamily="34" charset="0"/>
                <a:cs typeface="Arial" panose="020B0604020202020204" pitchFamily="34" charset="0"/>
              </a:rPr>
              <a:t>; R. </a:t>
            </a:r>
            <a:r>
              <a:rPr lang="en-US" sz="800" dirty="0" err="1" smtClean="0">
                <a:solidFill>
                  <a:schemeClr val="bg1"/>
                </a:solidFill>
                <a:latin typeface="Arial" panose="020B0604020202020204" pitchFamily="34" charset="0"/>
                <a:cs typeface="Arial" panose="020B0604020202020204" pitchFamily="34" charset="0"/>
              </a:rPr>
              <a:t>Poynder</a:t>
            </a:r>
            <a:r>
              <a:rPr lang="en-US" sz="800" dirty="0" smtClean="0">
                <a:solidFill>
                  <a:schemeClr val="bg1"/>
                </a:solidFill>
                <a:latin typeface="Arial" panose="020B0604020202020204" pitchFamily="34" charset="0"/>
                <a:cs typeface="Arial" panose="020B0604020202020204" pitchFamily="34" charset="0"/>
              </a:rPr>
              <a:t> (2014), ‘Open </a:t>
            </a:r>
            <a:r>
              <a:rPr lang="en-US" sz="800" dirty="0">
                <a:solidFill>
                  <a:schemeClr val="bg1"/>
                </a:solidFill>
                <a:latin typeface="Arial" panose="020B0604020202020204" pitchFamily="34" charset="0"/>
                <a:cs typeface="Arial" panose="020B0604020202020204" pitchFamily="34" charset="0"/>
              </a:rPr>
              <a:t>access: What price </a:t>
            </a:r>
            <a:r>
              <a:rPr lang="en-US" sz="800" dirty="0" smtClean="0">
                <a:solidFill>
                  <a:schemeClr val="bg1"/>
                </a:solidFill>
                <a:latin typeface="Arial" panose="020B0604020202020204" pitchFamily="34" charset="0"/>
                <a:cs typeface="Arial" panose="020B0604020202020204" pitchFamily="34" charset="0"/>
              </a:rPr>
              <a:t>affordability</a:t>
            </a:r>
            <a:r>
              <a:rPr lang="en-US" sz="800" dirty="0">
                <a:solidFill>
                  <a:schemeClr val="bg1"/>
                </a:solidFill>
                <a:latin typeface="Arial" panose="020B0604020202020204" pitchFamily="34" charset="0"/>
                <a:cs typeface="Arial" panose="020B0604020202020204" pitchFamily="34" charset="0"/>
              </a:rPr>
              <a:t>’, https://doi.org/10.3332/ecancer.2014.ed41; </a:t>
            </a:r>
            <a:r>
              <a:rPr lang="en-US" sz="800" dirty="0" smtClean="0">
                <a:solidFill>
                  <a:schemeClr val="bg1"/>
                </a:solidFill>
                <a:latin typeface="Arial" panose="020B0604020202020204" pitchFamily="34" charset="0"/>
                <a:cs typeface="Arial" panose="020B0604020202020204" pitchFamily="34" charset="0"/>
              </a:rPr>
              <a:t>B</a:t>
            </a:r>
            <a:r>
              <a:rPr lang="en-US" sz="800" dirty="0">
                <a:solidFill>
                  <a:schemeClr val="bg1"/>
                </a:solidFill>
                <a:latin typeface="Arial" panose="020B0604020202020204" pitchFamily="34" charset="0"/>
                <a:cs typeface="Arial" panose="020B0604020202020204" pitchFamily="34" charset="0"/>
              </a:rPr>
              <a:t>. </a:t>
            </a:r>
            <a:r>
              <a:rPr lang="en-US" sz="800" dirty="0" err="1">
                <a:solidFill>
                  <a:schemeClr val="bg1"/>
                </a:solidFill>
                <a:latin typeface="Arial" panose="020B0604020202020204" pitchFamily="34" charset="0"/>
                <a:cs typeface="Arial" panose="020B0604020202020204" pitchFamily="34" charset="0"/>
              </a:rPr>
              <a:t>Brembs</a:t>
            </a:r>
            <a:r>
              <a:rPr lang="en-US" sz="800" dirty="0">
                <a:solidFill>
                  <a:schemeClr val="bg1"/>
                </a:solidFill>
                <a:latin typeface="Arial" panose="020B0604020202020204" pitchFamily="34" charset="0"/>
                <a:cs typeface="Arial" panose="020B0604020202020204" pitchFamily="34" charset="0"/>
              </a:rPr>
              <a:t> (2016), ‘How Gold OA may make things worse’, http://bjoern.brembs.net/2016/04/how-gold-open-access-may-make-things-worse/; T</a:t>
            </a:r>
            <a:r>
              <a:rPr lang="en-US" sz="800" dirty="0" smtClean="0">
                <a:solidFill>
                  <a:schemeClr val="bg1"/>
                </a:solidFill>
                <a:latin typeface="Arial" panose="020B0604020202020204" pitchFamily="34" charset="0"/>
                <a:cs typeface="Arial" panose="020B0604020202020204" pitchFamily="34" charset="0"/>
              </a:rPr>
              <a:t>. Green (2018), ‘We’re still failing to deliver open access and solve the serials crisis</a:t>
            </a:r>
            <a:r>
              <a:rPr lang="en-US" sz="800" dirty="0">
                <a:solidFill>
                  <a:schemeClr val="bg1"/>
                </a:solidFill>
                <a:latin typeface="Arial" panose="020B0604020202020204" pitchFamily="34" charset="0"/>
                <a:cs typeface="Arial" panose="020B0604020202020204" pitchFamily="34" charset="0"/>
              </a:rPr>
              <a:t>’, http://doi.org/10.5281/zenodo.1410000; </a:t>
            </a:r>
            <a:r>
              <a:rPr lang="en-US" sz="800" dirty="0" smtClean="0">
                <a:solidFill>
                  <a:schemeClr val="bg1"/>
                </a:solidFill>
                <a:latin typeface="Arial" panose="020B0604020202020204" pitchFamily="34" charset="0"/>
                <a:cs typeface="Arial" panose="020B0604020202020204" pitchFamily="34" charset="0"/>
              </a:rPr>
              <a:t>photo: The Waving Cat</a:t>
            </a:r>
            <a:endParaRPr lang="nl-BE" sz="800" dirty="0">
              <a:solidFill>
                <a:schemeClr val="bg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2249" y="2049863"/>
            <a:ext cx="2612333" cy="3483110"/>
          </a:xfrm>
          <a:prstGeom prst="rect">
            <a:avLst/>
          </a:prstGeom>
        </p:spPr>
      </p:pic>
      <p:sp>
        <p:nvSpPr>
          <p:cNvPr id="10" name="Title 1"/>
          <p:cNvSpPr>
            <a:spLocks noGrp="1"/>
          </p:cNvSpPr>
          <p:nvPr>
            <p:ph type="title"/>
          </p:nvPr>
        </p:nvSpPr>
        <p:spPr>
          <a:xfrm>
            <a:off x="576000" y="576000"/>
            <a:ext cx="11041200" cy="1325563"/>
          </a:xfrm>
        </p:spPr>
        <p:txBody>
          <a:bodyPr/>
          <a:lstStyle/>
          <a:p>
            <a:r>
              <a:rPr lang="en-US" dirty="0" smtClean="0"/>
              <a:t>For-profit OA and legacy publishers</a:t>
            </a:r>
            <a:endParaRPr lang="nl-BE" dirty="0"/>
          </a:p>
        </p:txBody>
      </p:sp>
    </p:spTree>
    <p:extLst>
      <p:ext uri="{BB962C8B-B14F-4D97-AF65-F5344CB8AC3E}">
        <p14:creationId xmlns:p14="http://schemas.microsoft.com/office/powerpoint/2010/main" val="2507270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smtClean="0"/>
              <a:t>For-</a:t>
            </a:r>
            <a:r>
              <a:rPr lang="nl-NL" dirty="0" err="1" smtClean="0"/>
              <a:t>profit</a:t>
            </a:r>
            <a:r>
              <a:rPr lang="nl-NL" dirty="0" smtClean="0"/>
              <a:t> OA </a:t>
            </a:r>
            <a:r>
              <a:rPr lang="nl-NL" dirty="0" err="1" smtClean="0"/>
              <a:t>and</a:t>
            </a:r>
            <a:r>
              <a:rPr lang="nl-NL" dirty="0" smtClean="0"/>
              <a:t> fake </a:t>
            </a:r>
            <a:r>
              <a:rPr lang="nl-NL" dirty="0" err="1" smtClean="0"/>
              <a:t>publishers</a:t>
            </a:r>
            <a:endParaRPr lang="nl-NL" dirty="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35</a:t>
            </a:fld>
            <a:endParaRPr lang="nl-NL" dirty="0"/>
          </a:p>
        </p:txBody>
      </p:sp>
      <p:sp>
        <p:nvSpPr>
          <p:cNvPr id="3" name="TextBox 2"/>
          <p:cNvSpPr txBox="1"/>
          <p:nvPr/>
        </p:nvSpPr>
        <p:spPr>
          <a:xfrm>
            <a:off x="576000" y="2087064"/>
            <a:ext cx="10637960" cy="3570208"/>
          </a:xfrm>
          <a:prstGeom prst="rect">
            <a:avLst/>
          </a:prstGeom>
          <a:noFill/>
        </p:spPr>
        <p:txBody>
          <a:bodyPr wrap="square" rtlCol="0">
            <a:spAutoFit/>
          </a:bodyPr>
          <a:lstStyle/>
          <a:p>
            <a:pPr marL="444500" lvl="1" indent="12700"/>
            <a:r>
              <a:rPr lang="en-US" sz="2400" dirty="0" smtClean="0">
                <a:solidFill>
                  <a:schemeClr val="tx2"/>
                </a:solidFill>
                <a:latin typeface="Arial" panose="020B0604020202020204" pitchFamily="34" charset="0"/>
                <a:cs typeface="Arial" panose="020B0604020202020204" pitchFamily="34" charset="0"/>
              </a:rPr>
              <a:t>fake publishers pretend to provide a professional service but do not, with the intention to defraud scholars (and their institutions/funders): </a:t>
            </a:r>
          </a:p>
          <a:p>
            <a:pPr marL="901700" lvl="2" indent="12700"/>
            <a:endParaRPr lang="en-US" sz="2000" dirty="0" smtClean="0">
              <a:solidFill>
                <a:schemeClr val="tx2"/>
              </a:solidFill>
              <a:latin typeface="Arial" panose="020B0604020202020204" pitchFamily="34" charset="0"/>
              <a:cs typeface="Arial" panose="020B0604020202020204" pitchFamily="34" charset="0"/>
            </a:endParaRPr>
          </a:p>
          <a:p>
            <a:pPr marL="1244600" lvl="2" indent="-342900">
              <a:buFont typeface="Wingdings" panose="05000000000000000000" pitchFamily="2" charset="2"/>
              <a:buChar char="§"/>
            </a:pPr>
            <a:r>
              <a:rPr lang="en-US" sz="2000" dirty="0" smtClean="0">
                <a:solidFill>
                  <a:schemeClr val="tx2"/>
                </a:solidFill>
                <a:latin typeface="Arial" panose="020B0604020202020204" pitchFamily="34" charset="0"/>
                <a:cs typeface="Arial" panose="020B0604020202020204" pitchFamily="34" charset="0"/>
              </a:rPr>
              <a:t>no peer review or quality control =&gt; quick publishing turnaround</a:t>
            </a:r>
          </a:p>
          <a:p>
            <a:pPr marL="1244600" lvl="2" indent="-342900">
              <a:buFont typeface="Wingdings" panose="05000000000000000000" pitchFamily="2" charset="2"/>
              <a:buChar char="§"/>
            </a:pPr>
            <a:r>
              <a:rPr lang="en-US" sz="2000" dirty="0" smtClean="0">
                <a:solidFill>
                  <a:schemeClr val="tx2"/>
                </a:solidFill>
                <a:latin typeface="Arial" panose="020B0604020202020204" pitchFamily="34" charset="0"/>
                <a:cs typeface="Arial" panose="020B0604020202020204" pitchFamily="34" charset="0"/>
              </a:rPr>
              <a:t>mimicking name and/or website of an established publisher/journal</a:t>
            </a:r>
          </a:p>
          <a:p>
            <a:pPr marL="1244600" lvl="2" indent="-342900">
              <a:buFont typeface="Wingdings" panose="05000000000000000000" pitchFamily="2" charset="2"/>
              <a:buChar char="§"/>
            </a:pPr>
            <a:r>
              <a:rPr lang="en-US" sz="2000" dirty="0" smtClean="0">
                <a:solidFill>
                  <a:schemeClr val="tx2"/>
                </a:solidFill>
                <a:latin typeface="Arial" panose="020B0604020202020204" pitchFamily="34" charset="0"/>
                <a:cs typeface="Arial" panose="020B0604020202020204" pitchFamily="34" charset="0"/>
              </a:rPr>
              <a:t>lack of transparency about author fees</a:t>
            </a:r>
          </a:p>
          <a:p>
            <a:pPr marL="1244600" lvl="2" indent="-342900">
              <a:buFont typeface="Wingdings" panose="05000000000000000000" pitchFamily="2" charset="2"/>
              <a:buChar char="§"/>
            </a:pPr>
            <a:r>
              <a:rPr lang="en-US" sz="2000" dirty="0" smtClean="0">
                <a:solidFill>
                  <a:schemeClr val="tx2"/>
                </a:solidFill>
                <a:latin typeface="Arial" panose="020B0604020202020204" pitchFamily="34" charset="0"/>
                <a:cs typeface="Arial" panose="020B0604020202020204" pitchFamily="34" charset="0"/>
              </a:rPr>
              <a:t>nonexistent or fake editorial boards</a:t>
            </a:r>
          </a:p>
          <a:p>
            <a:pPr lvl="1"/>
            <a:endParaRPr lang="en-US" sz="2000" dirty="0" smtClean="0">
              <a:solidFill>
                <a:schemeClr val="tx2"/>
              </a:solidFill>
              <a:latin typeface="Arial" panose="020B0604020202020204" pitchFamily="34" charset="0"/>
              <a:cs typeface="Arial" panose="020B0604020202020204" pitchFamily="34" charset="0"/>
            </a:endParaRPr>
          </a:p>
          <a:p>
            <a:pPr lvl="1" algn="ctr"/>
            <a:r>
              <a:rPr lang="en-US" sz="2000" dirty="0" smtClean="0">
                <a:solidFill>
                  <a:schemeClr val="tx2"/>
                </a:solidFill>
                <a:latin typeface="Arial" panose="020B0604020202020204" pitchFamily="34" charset="0"/>
                <a:cs typeface="Arial" panose="020B0604020202020204" pitchFamily="34" charset="0"/>
              </a:rPr>
              <a:t>non-OA: vanity publishing</a:t>
            </a:r>
          </a:p>
          <a:p>
            <a:pPr lvl="1" algn="ctr"/>
            <a:r>
              <a:rPr lang="en-US" sz="2000" dirty="0" smtClean="0">
                <a:solidFill>
                  <a:schemeClr val="tx2"/>
                </a:solidFill>
                <a:latin typeface="Arial" panose="020B0604020202020204" pitchFamily="34" charset="0"/>
                <a:cs typeface="Arial" panose="020B0604020202020204" pitchFamily="34" charset="0"/>
              </a:rPr>
              <a:t>OA: APCs for fake journals</a:t>
            </a:r>
          </a:p>
          <a:p>
            <a:pPr lvl="1"/>
            <a:endParaRPr lang="en-US" dirty="0" smtClean="0"/>
          </a:p>
        </p:txBody>
      </p:sp>
    </p:spTree>
    <p:extLst>
      <p:ext uri="{BB962C8B-B14F-4D97-AF65-F5344CB8AC3E}">
        <p14:creationId xmlns:p14="http://schemas.microsoft.com/office/powerpoint/2010/main" val="28478058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000" y="2045563"/>
            <a:ext cx="11410054" cy="3938548"/>
          </a:xfrm>
        </p:spPr>
        <p:txBody>
          <a:bodyPr>
            <a:normAutofit/>
          </a:bodyPr>
          <a:lstStyle/>
          <a:p>
            <a:pPr marL="0" indent="0" algn="ctr">
              <a:buNone/>
            </a:pPr>
            <a:r>
              <a:rPr lang="en-US" sz="3300" dirty="0" smtClean="0">
                <a:solidFill>
                  <a:schemeClr val="tx2"/>
                </a:solidFill>
              </a:rPr>
              <a:t>how big is the problem?</a:t>
            </a:r>
          </a:p>
          <a:p>
            <a:pPr marL="457200" lvl="1" indent="0">
              <a:buNone/>
            </a:pPr>
            <a:endParaRPr lang="en-US" dirty="0" smtClean="0">
              <a:solidFill>
                <a:schemeClr val="tx2"/>
              </a:solidFill>
            </a:endParaRPr>
          </a:p>
          <a:p>
            <a:pPr marL="457200" lvl="1" indent="0">
              <a:buNone/>
            </a:pPr>
            <a:r>
              <a:rPr lang="en-US" dirty="0" smtClean="0">
                <a:solidFill>
                  <a:schemeClr val="tx2"/>
                </a:solidFill>
              </a:rPr>
              <a:t>e.g. Flanders: 190.000 peer reviewed publications vs. 295 articles in fake journals =&gt; 0,16%</a:t>
            </a:r>
          </a:p>
          <a:p>
            <a:pPr marL="457200" lvl="1" indent="0">
              <a:buNone/>
            </a:pPr>
            <a:r>
              <a:rPr lang="en-US" dirty="0" smtClean="0">
                <a:solidFill>
                  <a:schemeClr val="tx2"/>
                </a:solidFill>
              </a:rPr>
              <a:t>in other words: </a:t>
            </a:r>
            <a:r>
              <a:rPr lang="en-US" sz="3000" b="1" dirty="0" smtClean="0">
                <a:solidFill>
                  <a:schemeClr val="tx2"/>
                </a:solidFill>
              </a:rPr>
              <a:t>fake journals are a non-issue</a:t>
            </a:r>
          </a:p>
          <a:p>
            <a:pPr marL="457200" lvl="1" indent="0">
              <a:buNone/>
            </a:pPr>
            <a:endParaRPr lang="en-US" sz="3000" b="1" dirty="0">
              <a:solidFill>
                <a:schemeClr val="tx2"/>
              </a:solidFill>
            </a:endParaRPr>
          </a:p>
          <a:p>
            <a:pPr marL="457200" lvl="1" indent="0" algn="ctr">
              <a:buNone/>
            </a:pPr>
            <a:r>
              <a:rPr lang="en-US" i="1" dirty="0" smtClean="0">
                <a:solidFill>
                  <a:schemeClr val="tx2"/>
                </a:solidFill>
              </a:rPr>
              <a:t>“established publishers have a strong motivation to hype claims of predation as damaging to the scholarly and scientific endeavor”</a:t>
            </a:r>
          </a:p>
          <a:p>
            <a:pPr marL="0" indent="0">
              <a:buNone/>
            </a:pPr>
            <a:endParaRPr lang="en-US" dirty="0" smtClean="0">
              <a:solidFill>
                <a:schemeClr val="tx2"/>
              </a:solidFill>
            </a:endParaRPr>
          </a:p>
        </p:txBody>
      </p:sp>
      <p:sp>
        <p:nvSpPr>
          <p:cNvPr id="4" name="Slide Number Placeholder 3"/>
          <p:cNvSpPr>
            <a:spLocks noGrp="1"/>
          </p:cNvSpPr>
          <p:nvPr>
            <p:ph type="sldNum" sz="quarter" idx="12"/>
          </p:nvPr>
        </p:nvSpPr>
        <p:spPr/>
        <p:txBody>
          <a:bodyPr/>
          <a:lstStyle/>
          <a:p>
            <a:fld id="{85114D95-D6A6-084A-9D9C-617B45E258AD}" type="slidenum">
              <a:rPr lang="nl-NL" smtClean="0"/>
              <a:t>36</a:t>
            </a:fld>
            <a:endParaRPr lang="nl-NL" dirty="0"/>
          </a:p>
        </p:txBody>
      </p:sp>
      <p:sp>
        <p:nvSpPr>
          <p:cNvPr id="5" name="TextBox 4"/>
          <p:cNvSpPr txBox="1"/>
          <p:nvPr/>
        </p:nvSpPr>
        <p:spPr>
          <a:xfrm>
            <a:off x="863125" y="6288461"/>
            <a:ext cx="9101271" cy="507831"/>
          </a:xfrm>
          <a:prstGeom prst="rect">
            <a:avLst/>
          </a:prstGeom>
          <a:noFill/>
        </p:spPr>
        <p:txBody>
          <a:bodyPr wrap="square" rtlCol="0">
            <a:spAutoFit/>
          </a:bodyPr>
          <a:lstStyle/>
          <a:p>
            <a:r>
              <a:rPr lang="en-US" sz="900" dirty="0" smtClean="0">
                <a:solidFill>
                  <a:schemeClr val="bg1"/>
                </a:solidFill>
                <a:latin typeface="Arial" panose="020B0604020202020204" pitchFamily="34" charset="0"/>
                <a:cs typeface="Arial" panose="020B0604020202020204" pitchFamily="34" charset="0"/>
              </a:rPr>
              <a:t>B. </a:t>
            </a:r>
            <a:r>
              <a:rPr lang="en-US" sz="900" dirty="0" err="1" smtClean="0">
                <a:solidFill>
                  <a:schemeClr val="bg1"/>
                </a:solidFill>
                <a:latin typeface="Arial" panose="020B0604020202020204" pitchFamily="34" charset="0"/>
                <a:cs typeface="Arial" panose="020B0604020202020204" pitchFamily="34" charset="0"/>
              </a:rPr>
              <a:t>Struys</a:t>
            </a:r>
            <a:r>
              <a:rPr lang="en-US" sz="900" dirty="0" smtClean="0">
                <a:solidFill>
                  <a:schemeClr val="bg1"/>
                </a:solidFill>
                <a:latin typeface="Arial" panose="020B0604020202020204" pitchFamily="34" charset="0"/>
                <a:cs typeface="Arial" panose="020B0604020202020204" pitchFamily="34" charset="0"/>
              </a:rPr>
              <a:t> (</a:t>
            </a:r>
            <a:r>
              <a:rPr lang="en-US" sz="900" i="1" dirty="0" smtClean="0">
                <a:solidFill>
                  <a:schemeClr val="bg1"/>
                </a:solidFill>
                <a:latin typeface="Arial" panose="020B0604020202020204" pitchFamily="34" charset="0"/>
                <a:cs typeface="Arial" panose="020B0604020202020204" pitchFamily="34" charset="0"/>
              </a:rPr>
              <a:t>De Morgen</a:t>
            </a:r>
            <a:r>
              <a:rPr lang="en-US" sz="900" dirty="0" smtClean="0">
                <a:solidFill>
                  <a:schemeClr val="bg1"/>
                </a:solidFill>
                <a:latin typeface="Arial" panose="020B0604020202020204" pitchFamily="34" charset="0"/>
                <a:cs typeface="Arial" panose="020B0604020202020204" pitchFamily="34" charset="0"/>
              </a:rPr>
              <a:t>, 13/08/2018), ‘</a:t>
            </a:r>
            <a:r>
              <a:rPr lang="en-US" sz="900" dirty="0" err="1" smtClean="0">
                <a:solidFill>
                  <a:schemeClr val="bg1"/>
                </a:solidFill>
                <a:latin typeface="Arial" panose="020B0604020202020204" pitchFamily="34" charset="0"/>
                <a:cs typeface="Arial" panose="020B0604020202020204" pitchFamily="34" charset="0"/>
              </a:rPr>
              <a:t>Nepmagazines</a:t>
            </a:r>
            <a:r>
              <a:rPr lang="en-US" sz="900" dirty="0" smtClean="0">
                <a:solidFill>
                  <a:schemeClr val="bg1"/>
                </a:solidFill>
                <a:latin typeface="Arial" panose="020B0604020202020204" pitchFamily="34" charset="0"/>
                <a:cs typeface="Arial" panose="020B0604020202020204" pitchFamily="34" charset="0"/>
              </a:rPr>
              <a:t> </a:t>
            </a:r>
            <a:r>
              <a:rPr lang="en-US" sz="900" dirty="0" err="1" smtClean="0">
                <a:solidFill>
                  <a:schemeClr val="bg1"/>
                </a:solidFill>
                <a:latin typeface="Arial" panose="020B0604020202020204" pitchFamily="34" charset="0"/>
                <a:cs typeface="Arial" panose="020B0604020202020204" pitchFamily="34" charset="0"/>
              </a:rPr>
              <a:t>tellen</a:t>
            </a:r>
            <a:r>
              <a:rPr lang="en-US" sz="900" dirty="0" smtClean="0">
                <a:solidFill>
                  <a:schemeClr val="bg1"/>
                </a:solidFill>
                <a:latin typeface="Arial" panose="020B0604020202020204" pitchFamily="34" charset="0"/>
                <a:cs typeface="Arial" panose="020B0604020202020204" pitchFamily="34" charset="0"/>
              </a:rPr>
              <a:t> </a:t>
            </a:r>
            <a:r>
              <a:rPr lang="en-US" sz="900" dirty="0" err="1" smtClean="0">
                <a:solidFill>
                  <a:schemeClr val="bg1"/>
                </a:solidFill>
                <a:latin typeface="Arial" panose="020B0604020202020204" pitchFamily="34" charset="0"/>
                <a:cs typeface="Arial" panose="020B0604020202020204" pitchFamily="34" charset="0"/>
              </a:rPr>
              <a:t>niet</a:t>
            </a:r>
            <a:r>
              <a:rPr lang="en-US" sz="900" dirty="0" smtClean="0">
                <a:solidFill>
                  <a:schemeClr val="bg1"/>
                </a:solidFill>
                <a:latin typeface="Arial" panose="020B0604020202020204" pitchFamily="34" charset="0"/>
                <a:cs typeface="Arial" panose="020B0604020202020204" pitchFamily="34" charset="0"/>
              </a:rPr>
              <a:t> </a:t>
            </a:r>
            <a:r>
              <a:rPr lang="en-US" sz="900" dirty="0" err="1" smtClean="0">
                <a:solidFill>
                  <a:schemeClr val="bg1"/>
                </a:solidFill>
                <a:latin typeface="Arial" panose="020B0604020202020204" pitchFamily="34" charset="0"/>
                <a:cs typeface="Arial" panose="020B0604020202020204" pitchFamily="34" charset="0"/>
              </a:rPr>
              <a:t>mee</a:t>
            </a:r>
            <a:r>
              <a:rPr lang="en-US" sz="900" dirty="0" smtClean="0">
                <a:solidFill>
                  <a:schemeClr val="bg1"/>
                </a:solidFill>
                <a:latin typeface="Arial" panose="020B0604020202020204" pitchFamily="34" charset="0"/>
                <a:cs typeface="Arial" panose="020B0604020202020204" pitchFamily="34" charset="0"/>
              </a:rPr>
              <a:t> </a:t>
            </a:r>
            <a:r>
              <a:rPr lang="en-US" sz="900" dirty="0" err="1" smtClean="0">
                <a:solidFill>
                  <a:schemeClr val="bg1"/>
                </a:solidFill>
                <a:latin typeface="Arial" panose="020B0604020202020204" pitchFamily="34" charset="0"/>
                <a:cs typeface="Arial" panose="020B0604020202020204" pitchFamily="34" charset="0"/>
              </a:rPr>
              <a:t>voor</a:t>
            </a:r>
            <a:r>
              <a:rPr lang="en-US" sz="900" dirty="0" smtClean="0">
                <a:solidFill>
                  <a:schemeClr val="bg1"/>
                </a:solidFill>
                <a:latin typeface="Arial" panose="020B0604020202020204" pitchFamily="34" charset="0"/>
                <a:cs typeface="Arial" panose="020B0604020202020204" pitchFamily="34" charset="0"/>
              </a:rPr>
              <a:t> financiering </a:t>
            </a:r>
            <a:r>
              <a:rPr lang="en-US" sz="900" dirty="0" err="1" smtClean="0">
                <a:solidFill>
                  <a:schemeClr val="bg1"/>
                </a:solidFill>
                <a:latin typeface="Arial" panose="020B0604020202020204" pitchFamily="34" charset="0"/>
                <a:cs typeface="Arial" panose="020B0604020202020204" pitchFamily="34" charset="0"/>
              </a:rPr>
              <a:t>universiteiten</a:t>
            </a:r>
            <a:r>
              <a:rPr lang="en-US" sz="900" dirty="0" smtClean="0">
                <a:solidFill>
                  <a:schemeClr val="bg1"/>
                </a:solidFill>
                <a:latin typeface="Arial" panose="020B0604020202020204" pitchFamily="34" charset="0"/>
                <a:cs typeface="Arial" panose="020B0604020202020204" pitchFamily="34" charset="0"/>
              </a:rPr>
              <a:t>’; P. </a:t>
            </a:r>
            <a:r>
              <a:rPr lang="en-US" sz="900" dirty="0" err="1" smtClean="0">
                <a:solidFill>
                  <a:schemeClr val="bg1"/>
                </a:solidFill>
                <a:latin typeface="Arial" panose="020B0604020202020204" pitchFamily="34" charset="0"/>
                <a:cs typeface="Arial" panose="020B0604020202020204" pitchFamily="34" charset="0"/>
              </a:rPr>
              <a:t>Tsigaris</a:t>
            </a:r>
            <a:r>
              <a:rPr lang="en-US" sz="900" dirty="0" smtClean="0">
                <a:solidFill>
                  <a:schemeClr val="bg1"/>
                </a:solidFill>
                <a:latin typeface="Arial" panose="020B0604020202020204" pitchFamily="34" charset="0"/>
                <a:cs typeface="Arial" panose="020B0604020202020204" pitchFamily="34" charset="0"/>
              </a:rPr>
              <a:t> – J.A. Teixeira da Silva, ‘Did the research faculty at a small Canadian business school publish in “predatory” venues? This depends on the publishing blacklist’, https://doi.org/10.3390/publications7020035; M.P. Eve – E. </a:t>
            </a:r>
            <a:r>
              <a:rPr lang="en-US" sz="900" dirty="0" err="1" smtClean="0">
                <a:solidFill>
                  <a:schemeClr val="bg1"/>
                </a:solidFill>
                <a:latin typeface="Arial" panose="020B0604020202020204" pitchFamily="34" charset="0"/>
                <a:cs typeface="Arial" panose="020B0604020202020204" pitchFamily="34" charset="0"/>
              </a:rPr>
              <a:t>Priego</a:t>
            </a:r>
            <a:r>
              <a:rPr lang="en-US" sz="900" dirty="0" smtClean="0">
                <a:solidFill>
                  <a:schemeClr val="bg1"/>
                </a:solidFill>
                <a:latin typeface="Arial" panose="020B0604020202020204" pitchFamily="34" charset="0"/>
                <a:cs typeface="Arial" panose="020B0604020202020204" pitchFamily="34" charset="0"/>
              </a:rPr>
              <a:t> (2017), ‘</a:t>
            </a:r>
            <a:r>
              <a:rPr lang="en-US" sz="900" dirty="0">
                <a:solidFill>
                  <a:schemeClr val="bg1"/>
                </a:solidFill>
                <a:latin typeface="Arial" panose="020B0604020202020204" pitchFamily="34" charset="0"/>
                <a:cs typeface="Arial" panose="020B0604020202020204" pitchFamily="34" charset="0"/>
              </a:rPr>
              <a:t>Who is Actually Harmed by Predatory Publishers</a:t>
            </a:r>
            <a:r>
              <a:rPr lang="en-US" sz="900" dirty="0" smtClean="0">
                <a:solidFill>
                  <a:schemeClr val="bg1"/>
                </a:solidFill>
                <a:latin typeface="Arial" panose="020B0604020202020204" pitchFamily="34" charset="0"/>
                <a:cs typeface="Arial" panose="020B0604020202020204" pitchFamily="34" charset="0"/>
              </a:rPr>
              <a:t>?</a:t>
            </a:r>
            <a:r>
              <a:rPr lang="nl-BE" sz="900" dirty="0" smtClean="0">
                <a:solidFill>
                  <a:schemeClr val="bg1"/>
                </a:solidFill>
                <a:latin typeface="Arial" panose="020B0604020202020204" pitchFamily="34" charset="0"/>
                <a:cs typeface="Arial" panose="020B0604020202020204" pitchFamily="34" charset="0"/>
              </a:rPr>
              <a:t>’, https</a:t>
            </a:r>
            <a:r>
              <a:rPr lang="nl-BE" sz="900" dirty="0">
                <a:solidFill>
                  <a:schemeClr val="bg1"/>
                </a:solidFill>
                <a:latin typeface="Arial" panose="020B0604020202020204" pitchFamily="34" charset="0"/>
                <a:cs typeface="Arial" panose="020B0604020202020204" pitchFamily="34" charset="0"/>
              </a:rPr>
              <a:t>://</a:t>
            </a:r>
            <a:r>
              <a:rPr lang="nl-BE" sz="900" dirty="0" smtClean="0">
                <a:solidFill>
                  <a:schemeClr val="bg1"/>
                </a:solidFill>
                <a:latin typeface="Arial" panose="020B0604020202020204" pitchFamily="34" charset="0"/>
                <a:cs typeface="Arial" panose="020B0604020202020204" pitchFamily="34" charset="0"/>
              </a:rPr>
              <a:t>doi.org/10.31269/triplec.v15i2.867</a:t>
            </a:r>
            <a:r>
              <a:rPr lang="en-US" sz="900" dirty="0" smtClean="0">
                <a:solidFill>
                  <a:schemeClr val="bg1"/>
                </a:solidFill>
                <a:latin typeface="Arial" panose="020B0604020202020204" pitchFamily="34" charset="0"/>
                <a:cs typeface="Arial" panose="020B0604020202020204" pitchFamily="34" charset="0"/>
              </a:rPr>
              <a:t> </a:t>
            </a:r>
            <a:endParaRPr lang="en-US" sz="900" dirty="0">
              <a:solidFill>
                <a:srgbClr val="FF0000"/>
              </a:solidFill>
              <a:latin typeface="Arial" panose="020B0604020202020204" pitchFamily="34" charset="0"/>
              <a:cs typeface="Arial" panose="020B0604020202020204" pitchFamily="34" charset="0"/>
            </a:endParaRPr>
          </a:p>
        </p:txBody>
      </p:sp>
      <p:sp>
        <p:nvSpPr>
          <p:cNvPr id="8" name="Titel 1"/>
          <p:cNvSpPr>
            <a:spLocks noGrp="1"/>
          </p:cNvSpPr>
          <p:nvPr>
            <p:ph type="title"/>
          </p:nvPr>
        </p:nvSpPr>
        <p:spPr>
          <a:xfrm>
            <a:off x="576000" y="576000"/>
            <a:ext cx="11041200" cy="1325563"/>
          </a:xfrm>
        </p:spPr>
        <p:txBody>
          <a:bodyPr>
            <a:normAutofit/>
          </a:bodyPr>
          <a:lstStyle/>
          <a:p>
            <a:r>
              <a:rPr lang="nl-NL" dirty="0" smtClean="0"/>
              <a:t>For-</a:t>
            </a:r>
            <a:r>
              <a:rPr lang="nl-NL" dirty="0" err="1" smtClean="0"/>
              <a:t>profit</a:t>
            </a:r>
            <a:r>
              <a:rPr lang="nl-NL" dirty="0" smtClean="0"/>
              <a:t> OA </a:t>
            </a:r>
            <a:r>
              <a:rPr lang="nl-NL" dirty="0" err="1" smtClean="0"/>
              <a:t>and</a:t>
            </a:r>
            <a:r>
              <a:rPr lang="nl-NL" dirty="0" smtClean="0"/>
              <a:t> fake </a:t>
            </a:r>
            <a:r>
              <a:rPr lang="nl-NL" dirty="0" err="1" smtClean="0"/>
              <a:t>publishers</a:t>
            </a:r>
            <a:endParaRPr lang="nl-NL" dirty="0"/>
          </a:p>
        </p:txBody>
      </p:sp>
    </p:spTree>
    <p:extLst>
      <p:ext uri="{BB962C8B-B14F-4D97-AF65-F5344CB8AC3E}">
        <p14:creationId xmlns:p14="http://schemas.microsoft.com/office/powerpoint/2010/main" val="226071433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434775" y="325966"/>
            <a:ext cx="8137976" cy="10466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endParaRPr lang="en-US" sz="6000" dirty="0"/>
          </a:p>
        </p:txBody>
      </p:sp>
      <p:sp>
        <p:nvSpPr>
          <p:cNvPr id="7" name="Title 1"/>
          <p:cNvSpPr txBox="1">
            <a:spLocks/>
          </p:cNvSpPr>
          <p:nvPr/>
        </p:nvSpPr>
        <p:spPr>
          <a:xfrm>
            <a:off x="522224" y="1846314"/>
            <a:ext cx="11099800" cy="104668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pPr algn="ctr"/>
            <a:r>
              <a:rPr lang="en-US" sz="6000" dirty="0">
                <a:solidFill>
                  <a:schemeClr val="tx2"/>
                </a:solidFill>
                <a:latin typeface="Arial" panose="020B0604020202020204" pitchFamily="34" charset="0"/>
                <a:cs typeface="Arial" panose="020B0604020202020204" pitchFamily="34" charset="0"/>
              </a:rPr>
              <a:t>Open Access is not the problem</a:t>
            </a:r>
          </a:p>
        </p:txBody>
      </p:sp>
      <p:sp>
        <p:nvSpPr>
          <p:cNvPr id="6" name="Rectangle 5"/>
          <p:cNvSpPr/>
          <p:nvPr/>
        </p:nvSpPr>
        <p:spPr>
          <a:xfrm>
            <a:off x="401934" y="3078717"/>
            <a:ext cx="11404879" cy="2185214"/>
          </a:xfrm>
          <a:prstGeom prst="rect">
            <a:avLst/>
          </a:prstGeom>
        </p:spPr>
        <p:txBody>
          <a:bodyPr wrap="square">
            <a:spAutoFit/>
          </a:bodyPr>
          <a:lstStyle/>
          <a:p>
            <a:pPr algn="ctr"/>
            <a:r>
              <a:rPr lang="en-US" sz="3200" dirty="0" smtClean="0">
                <a:solidFill>
                  <a:schemeClr val="tx2"/>
                </a:solidFill>
                <a:latin typeface="Arial" panose="020B0604020202020204" pitchFamily="34" charset="0"/>
                <a:ea typeface="Tahoma" panose="020B0604030504040204" pitchFamily="34" charset="0"/>
                <a:cs typeface="Arial" panose="020B0604020202020204" pitchFamily="34" charset="0"/>
              </a:rPr>
              <a:t>you do not refuse to use e-mail because you receive spam</a:t>
            </a:r>
          </a:p>
          <a:p>
            <a:pPr algn="ctr"/>
            <a:endParaRPr lang="en-US" sz="3200" dirty="0">
              <a:solidFill>
                <a:schemeClr val="tx2"/>
              </a:solidFill>
              <a:latin typeface="Arial" panose="020B0604020202020204" pitchFamily="34" charset="0"/>
              <a:ea typeface="Tahoma" panose="020B0604030504040204" pitchFamily="34" charset="0"/>
              <a:cs typeface="Arial" panose="020B0604020202020204" pitchFamily="34" charset="0"/>
            </a:endParaRPr>
          </a:p>
          <a:p>
            <a:pPr algn="ctr"/>
            <a:r>
              <a:rPr lang="en-US" sz="2400" i="1" dirty="0" smtClean="0">
                <a:solidFill>
                  <a:schemeClr val="tx2"/>
                </a:solidFill>
                <a:latin typeface="Arial" panose="020B0604020202020204" pitchFamily="34" charset="0"/>
                <a:ea typeface="Tahoma" panose="020B0604030504040204" pitchFamily="34" charset="0"/>
                <a:cs typeface="Arial" panose="020B0604020202020204" pitchFamily="34" charset="0"/>
              </a:rPr>
              <a:t>“ </a:t>
            </a:r>
            <a:r>
              <a:rPr lang="en-US" sz="2400" i="1" dirty="0">
                <a:solidFill>
                  <a:schemeClr val="tx2"/>
                </a:solidFill>
                <a:latin typeface="Arial" panose="020B0604020202020204" pitchFamily="34" charset="0"/>
                <a:ea typeface="Tahoma" panose="020B0604030504040204" pitchFamily="34" charset="0"/>
                <a:cs typeface="Arial" panose="020B0604020202020204" pitchFamily="34" charset="0"/>
              </a:rPr>
              <a:t>t</a:t>
            </a:r>
            <a:r>
              <a:rPr lang="en-US" sz="2400" i="1" dirty="0" smtClean="0">
                <a:solidFill>
                  <a:schemeClr val="tx2"/>
                </a:solidFill>
                <a:latin typeface="Arial" panose="020B0604020202020204" pitchFamily="34" charset="0"/>
                <a:ea typeface="Tahoma" panose="020B0604030504040204" pitchFamily="34" charset="0"/>
                <a:cs typeface="Arial" panose="020B0604020202020204" pitchFamily="34" charset="0"/>
              </a:rPr>
              <a:t>o suggest </a:t>
            </a:r>
            <a:r>
              <a:rPr lang="en-US" sz="2400" i="1" dirty="0">
                <a:solidFill>
                  <a:schemeClr val="tx2"/>
                </a:solidFill>
                <a:latin typeface="Arial" panose="020B0604020202020204" pitchFamily="34" charset="0"/>
                <a:ea typeface="Tahoma" panose="020B0604030504040204" pitchFamily="34" charset="0"/>
                <a:cs typeface="Arial" panose="020B0604020202020204" pitchFamily="34" charset="0"/>
              </a:rPr>
              <a:t>. . . that the problem with scientific publishing</a:t>
            </a:r>
          </a:p>
          <a:p>
            <a:pPr algn="ctr"/>
            <a:r>
              <a:rPr lang="en-US" sz="2400" i="1" dirty="0">
                <a:solidFill>
                  <a:schemeClr val="tx2"/>
                </a:solidFill>
                <a:latin typeface="Arial" panose="020B0604020202020204" pitchFamily="34" charset="0"/>
                <a:ea typeface="Tahoma" panose="020B0604030504040204" pitchFamily="34" charset="0"/>
                <a:cs typeface="Arial" panose="020B0604020202020204" pitchFamily="34" charset="0"/>
              </a:rPr>
              <a:t>is that open access enables internet scamming is like saying that the problem with the international finance system is that it enables Nigerian wire transfer </a:t>
            </a:r>
            <a:r>
              <a:rPr lang="en-US" sz="2400" i="1" dirty="0" smtClean="0">
                <a:solidFill>
                  <a:schemeClr val="tx2"/>
                </a:solidFill>
                <a:latin typeface="Arial" panose="020B0604020202020204" pitchFamily="34" charset="0"/>
                <a:ea typeface="Tahoma" panose="020B0604030504040204" pitchFamily="34" charset="0"/>
                <a:cs typeface="Arial" panose="020B0604020202020204" pitchFamily="34" charset="0"/>
              </a:rPr>
              <a:t>scams ”</a:t>
            </a:r>
            <a:endParaRPr lang="en-US" sz="3200" dirty="0">
              <a:solidFill>
                <a:schemeClr val="tx2"/>
              </a:solidFill>
              <a:latin typeface="Arial" panose="020B0604020202020204" pitchFamily="34" charset="0"/>
              <a:ea typeface="Tahoma" panose="020B0604030504040204" pitchFamily="34" charset="0"/>
              <a:cs typeface="Arial" panose="020B0604020202020204" pitchFamily="34" charset="0"/>
            </a:endParaRPr>
          </a:p>
        </p:txBody>
      </p:sp>
      <p:sp>
        <p:nvSpPr>
          <p:cNvPr id="2" name="Rectangle 1"/>
          <p:cNvSpPr/>
          <p:nvPr/>
        </p:nvSpPr>
        <p:spPr>
          <a:xfrm>
            <a:off x="924448" y="6342322"/>
            <a:ext cx="8677431" cy="400110"/>
          </a:xfrm>
          <a:prstGeom prst="rect">
            <a:avLst/>
          </a:prstGeom>
        </p:spPr>
        <p:txBody>
          <a:bodyPr wrap="square">
            <a:spAutoFit/>
          </a:bodyPr>
          <a:lstStyle/>
          <a:p>
            <a:r>
              <a:rPr lang="en-US" sz="1000" dirty="0" smtClean="0">
                <a:solidFill>
                  <a:schemeClr val="bg1"/>
                </a:solidFill>
                <a:latin typeface="Arial" panose="020B0604020202020204" pitchFamily="34" charset="0"/>
                <a:cs typeface="Arial" panose="020B0604020202020204" pitchFamily="34" charset="0"/>
              </a:rPr>
              <a:t>M. </a:t>
            </a:r>
            <a:r>
              <a:rPr lang="en-US" sz="1000" dirty="0" err="1" smtClean="0">
                <a:solidFill>
                  <a:schemeClr val="bg1"/>
                </a:solidFill>
                <a:latin typeface="Arial" panose="020B0604020202020204" pitchFamily="34" charset="0"/>
                <a:cs typeface="Arial" panose="020B0604020202020204" pitchFamily="34" charset="0"/>
              </a:rPr>
              <a:t>Eisen</a:t>
            </a:r>
            <a:r>
              <a:rPr lang="en-US" sz="1000" dirty="0">
                <a:solidFill>
                  <a:schemeClr val="bg1"/>
                </a:solidFill>
                <a:latin typeface="Arial" panose="020B0604020202020204" pitchFamily="34" charset="0"/>
                <a:cs typeface="Arial" panose="020B0604020202020204" pitchFamily="34" charset="0"/>
              </a:rPr>
              <a:t> (2013), </a:t>
            </a:r>
            <a:r>
              <a:rPr lang="en-US" sz="1000" dirty="0" smtClean="0">
                <a:solidFill>
                  <a:schemeClr val="bg1"/>
                </a:solidFill>
                <a:latin typeface="Arial" panose="020B0604020202020204" pitchFamily="34" charset="0"/>
                <a:cs typeface="Arial" panose="020B0604020202020204" pitchFamily="34" charset="0"/>
              </a:rPr>
              <a:t>‘Open </a:t>
            </a:r>
            <a:r>
              <a:rPr lang="en-US" sz="1000" dirty="0">
                <a:solidFill>
                  <a:schemeClr val="bg1"/>
                </a:solidFill>
                <a:latin typeface="Arial" panose="020B0604020202020204" pitchFamily="34" charset="0"/>
                <a:cs typeface="Arial" panose="020B0604020202020204" pitchFamily="34" charset="0"/>
              </a:rPr>
              <a:t>access is not the problem – my take on Science’s peer review “sting</a:t>
            </a:r>
            <a:r>
              <a:rPr lang="en-US" sz="1000" dirty="0" smtClean="0">
                <a:solidFill>
                  <a:schemeClr val="bg1"/>
                </a:solidFill>
                <a:latin typeface="Arial" panose="020B0604020202020204" pitchFamily="34" charset="0"/>
                <a:cs typeface="Arial" panose="020B0604020202020204" pitchFamily="34" charset="0"/>
              </a:rPr>
              <a:t>”’, http</a:t>
            </a:r>
            <a:r>
              <a:rPr lang="en-US" sz="1000" dirty="0">
                <a:solidFill>
                  <a:schemeClr val="bg1"/>
                </a:solidFill>
                <a:latin typeface="Arial" panose="020B0604020202020204" pitchFamily="34" charset="0"/>
                <a:cs typeface="Arial" panose="020B0604020202020204" pitchFamily="34" charset="0"/>
              </a:rPr>
              <a:t>://blogs.berkeley.edu/2013/10/04/open-access-is-not-the-problem</a:t>
            </a:r>
            <a:r>
              <a:rPr lang="en-US" sz="1000" dirty="0" smtClean="0">
                <a:solidFill>
                  <a:schemeClr val="bg1"/>
                </a:solidFill>
                <a:latin typeface="Arial" panose="020B0604020202020204" pitchFamily="34" charset="0"/>
                <a:cs typeface="Arial" panose="020B0604020202020204" pitchFamily="34" charset="0"/>
              </a:rPr>
              <a:t>/; a</a:t>
            </a:r>
            <a:r>
              <a:rPr lang="nl-BE" sz="1000" dirty="0" err="1" smtClean="0">
                <a:solidFill>
                  <a:schemeClr val="bg1"/>
                </a:solidFill>
                <a:latin typeface="Arial" panose="020B0604020202020204" pitchFamily="34" charset="0"/>
                <a:cs typeface="Arial" panose="020B0604020202020204" pitchFamily="34" charset="0"/>
              </a:rPr>
              <a:t>dapted</a:t>
            </a:r>
            <a:r>
              <a:rPr lang="nl-BE" sz="1000" dirty="0" smtClean="0">
                <a:solidFill>
                  <a:schemeClr val="bg1"/>
                </a:solidFill>
                <a:latin typeface="Arial" panose="020B0604020202020204" pitchFamily="34" charset="0"/>
                <a:cs typeface="Arial" panose="020B0604020202020204" pitchFamily="34" charset="0"/>
              </a:rPr>
              <a:t> </a:t>
            </a:r>
            <a:r>
              <a:rPr lang="nl-BE" sz="1000" dirty="0" err="1">
                <a:solidFill>
                  <a:schemeClr val="bg1"/>
                </a:solidFill>
                <a:latin typeface="Arial" panose="020B0604020202020204" pitchFamily="34" charset="0"/>
                <a:cs typeface="Arial" panose="020B0604020202020204" pitchFamily="34" charset="0"/>
              </a:rPr>
              <a:t>from</a:t>
            </a:r>
            <a:r>
              <a:rPr lang="nl-BE" sz="1000" dirty="0">
                <a:solidFill>
                  <a:schemeClr val="bg1"/>
                </a:solidFill>
                <a:latin typeface="Arial" panose="020B0604020202020204" pitchFamily="34" charset="0"/>
                <a:cs typeface="Arial" panose="020B0604020202020204" pitchFamily="34" charset="0"/>
              </a:rPr>
              <a:t> C. </a:t>
            </a:r>
            <a:r>
              <a:rPr lang="nl-BE" sz="1000" dirty="0" err="1">
                <a:solidFill>
                  <a:schemeClr val="bg1"/>
                </a:solidFill>
                <a:latin typeface="Arial" panose="020B0604020202020204" pitchFamily="34" charset="0"/>
                <a:cs typeface="Arial" panose="020B0604020202020204" pitchFamily="34" charset="0"/>
              </a:rPr>
              <a:t>Iakovakis</a:t>
            </a:r>
            <a:r>
              <a:rPr lang="nl-BE" sz="1000" dirty="0">
                <a:solidFill>
                  <a:schemeClr val="bg1"/>
                </a:solidFill>
                <a:latin typeface="Arial" panose="020B0604020202020204" pitchFamily="34" charset="0"/>
                <a:cs typeface="Arial" panose="020B0604020202020204" pitchFamily="34" charset="0"/>
              </a:rPr>
              <a:t> (2019), </a:t>
            </a:r>
            <a:r>
              <a:rPr lang="nl-BE" sz="1000" i="1" dirty="0">
                <a:solidFill>
                  <a:schemeClr val="bg1"/>
                </a:solidFill>
                <a:latin typeface="Arial" panose="020B0604020202020204" pitchFamily="34" charset="0"/>
                <a:cs typeface="Arial" panose="020B0604020202020204" pitchFamily="34" charset="0"/>
              </a:rPr>
              <a:t>Open Access. </a:t>
            </a:r>
            <a:r>
              <a:rPr lang="nl-BE" sz="1000" i="1" dirty="0" err="1">
                <a:solidFill>
                  <a:schemeClr val="bg1"/>
                </a:solidFill>
                <a:latin typeface="Arial" panose="020B0604020202020204" pitchFamily="34" charset="0"/>
                <a:cs typeface="Arial" panose="020B0604020202020204" pitchFamily="34" charset="0"/>
              </a:rPr>
              <a:t>Increase</a:t>
            </a:r>
            <a:r>
              <a:rPr lang="nl-BE" sz="1000" i="1" dirty="0">
                <a:solidFill>
                  <a:schemeClr val="bg1"/>
                </a:solidFill>
                <a:latin typeface="Arial" panose="020B0604020202020204" pitchFamily="34" charset="0"/>
                <a:cs typeface="Arial" panose="020B0604020202020204" pitchFamily="34" charset="0"/>
              </a:rPr>
              <a:t> </a:t>
            </a:r>
            <a:r>
              <a:rPr lang="nl-BE" sz="1000" i="1" dirty="0" err="1">
                <a:solidFill>
                  <a:schemeClr val="bg1"/>
                </a:solidFill>
                <a:latin typeface="Arial" panose="020B0604020202020204" pitchFamily="34" charset="0"/>
                <a:cs typeface="Arial" panose="020B0604020202020204" pitchFamily="34" charset="0"/>
              </a:rPr>
              <a:t>the</a:t>
            </a:r>
            <a:r>
              <a:rPr lang="nl-BE" sz="1000" i="1" dirty="0">
                <a:solidFill>
                  <a:schemeClr val="bg1"/>
                </a:solidFill>
                <a:latin typeface="Arial" panose="020B0604020202020204" pitchFamily="34" charset="0"/>
                <a:cs typeface="Arial" panose="020B0604020202020204" pitchFamily="34" charset="0"/>
              </a:rPr>
              <a:t> </a:t>
            </a:r>
            <a:r>
              <a:rPr lang="nl-BE" sz="1000" i="1" dirty="0" err="1">
                <a:solidFill>
                  <a:schemeClr val="bg1"/>
                </a:solidFill>
                <a:latin typeface="Arial" panose="020B0604020202020204" pitchFamily="34" charset="0"/>
                <a:cs typeface="Arial" panose="020B0604020202020204" pitchFamily="34" charset="0"/>
              </a:rPr>
              <a:t>visibility</a:t>
            </a:r>
            <a:r>
              <a:rPr lang="nl-BE" sz="1000" i="1" dirty="0">
                <a:solidFill>
                  <a:schemeClr val="bg1"/>
                </a:solidFill>
                <a:latin typeface="Arial" panose="020B0604020202020204" pitchFamily="34" charset="0"/>
                <a:cs typeface="Arial" panose="020B0604020202020204" pitchFamily="34" charset="0"/>
              </a:rPr>
              <a:t> of </a:t>
            </a:r>
            <a:r>
              <a:rPr lang="nl-BE" sz="1000" i="1" dirty="0" err="1">
                <a:solidFill>
                  <a:schemeClr val="bg1"/>
                </a:solidFill>
                <a:latin typeface="Arial" panose="020B0604020202020204" pitchFamily="34" charset="0"/>
                <a:cs typeface="Arial" panose="020B0604020202020204" pitchFamily="34" charset="0"/>
              </a:rPr>
              <a:t>your</a:t>
            </a:r>
            <a:r>
              <a:rPr lang="nl-BE" sz="1000" i="1" dirty="0">
                <a:solidFill>
                  <a:schemeClr val="bg1"/>
                </a:solidFill>
                <a:latin typeface="Arial" panose="020B0604020202020204" pitchFamily="34" charset="0"/>
                <a:cs typeface="Arial" panose="020B0604020202020204" pitchFamily="34" charset="0"/>
              </a:rPr>
              <a:t> research</a:t>
            </a:r>
            <a:r>
              <a:rPr lang="nl-BE" sz="1000" dirty="0">
                <a:solidFill>
                  <a:schemeClr val="bg1"/>
                </a:solidFill>
                <a:latin typeface="Arial" panose="020B0604020202020204" pitchFamily="34" charset="0"/>
                <a:cs typeface="Arial" panose="020B0604020202020204" pitchFamily="34" charset="0"/>
              </a:rPr>
              <a:t>, </a:t>
            </a:r>
            <a:r>
              <a:rPr lang="nl-BE" sz="1000" dirty="0" smtClean="0">
                <a:solidFill>
                  <a:schemeClr val="bg1"/>
                </a:solidFill>
                <a:latin typeface="Arial" panose="020B0604020202020204" pitchFamily="34" charset="0"/>
                <a:cs typeface="Arial" panose="020B0604020202020204" pitchFamily="34" charset="0"/>
              </a:rPr>
              <a:t>https</a:t>
            </a:r>
            <a:r>
              <a:rPr lang="nl-BE" sz="1000" dirty="0">
                <a:solidFill>
                  <a:schemeClr val="bg1"/>
                </a:solidFill>
                <a:latin typeface="Arial" panose="020B0604020202020204" pitchFamily="34" charset="0"/>
                <a:cs typeface="Arial" panose="020B0604020202020204" pitchFamily="34" charset="0"/>
              </a:rPr>
              <a:t>://</a:t>
            </a:r>
            <a:r>
              <a:rPr lang="nl-BE" sz="1000" dirty="0" smtClean="0">
                <a:solidFill>
                  <a:schemeClr val="bg1"/>
                </a:solidFill>
                <a:latin typeface="Arial" panose="020B0604020202020204" pitchFamily="34" charset="0"/>
                <a:cs typeface="Arial" panose="020B0604020202020204" pitchFamily="34" charset="0"/>
              </a:rPr>
              <a:t>doi.org/10.6084/m9.figshare.7849160.v6</a:t>
            </a:r>
            <a:endParaRPr lang="en-US" sz="1000" dirty="0">
              <a:solidFill>
                <a:schemeClr val="bg1"/>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a:xfrm>
            <a:off x="576000" y="6218376"/>
            <a:ext cx="348448" cy="648002"/>
          </a:xfrm>
        </p:spPr>
        <p:txBody>
          <a:bodyPr/>
          <a:lstStyle/>
          <a:p>
            <a:fld id="{85114D95-D6A6-084A-9D9C-617B45E258AD}" type="slidenum">
              <a:rPr lang="nl-NL" smtClean="0"/>
              <a:t>37</a:t>
            </a:fld>
            <a:endParaRPr lang="nl-NL" dirty="0"/>
          </a:p>
        </p:txBody>
      </p:sp>
      <p:sp>
        <p:nvSpPr>
          <p:cNvPr id="9" name="Titel 1"/>
          <p:cNvSpPr>
            <a:spLocks noGrp="1"/>
          </p:cNvSpPr>
          <p:nvPr>
            <p:ph type="title"/>
          </p:nvPr>
        </p:nvSpPr>
        <p:spPr>
          <a:xfrm>
            <a:off x="576000" y="576000"/>
            <a:ext cx="11041200" cy="1325563"/>
          </a:xfrm>
        </p:spPr>
        <p:txBody>
          <a:bodyPr>
            <a:normAutofit/>
          </a:bodyPr>
          <a:lstStyle/>
          <a:p>
            <a:r>
              <a:rPr lang="nl-NL" dirty="0" smtClean="0"/>
              <a:t>For-</a:t>
            </a:r>
            <a:r>
              <a:rPr lang="nl-NL" dirty="0" err="1" smtClean="0"/>
              <a:t>profit</a:t>
            </a:r>
            <a:r>
              <a:rPr lang="nl-NL" dirty="0" smtClean="0"/>
              <a:t> OA </a:t>
            </a:r>
            <a:r>
              <a:rPr lang="nl-NL" dirty="0" err="1" smtClean="0"/>
              <a:t>and</a:t>
            </a:r>
            <a:r>
              <a:rPr lang="nl-NL" dirty="0" smtClean="0"/>
              <a:t> fake </a:t>
            </a:r>
            <a:r>
              <a:rPr lang="nl-NL" dirty="0" err="1" smtClean="0"/>
              <a:t>publishers</a:t>
            </a:r>
            <a:endParaRPr lang="nl-NL" dirty="0"/>
          </a:p>
        </p:txBody>
      </p:sp>
    </p:spTree>
    <p:extLst>
      <p:ext uri="{BB962C8B-B14F-4D97-AF65-F5344CB8AC3E}">
        <p14:creationId xmlns:p14="http://schemas.microsoft.com/office/powerpoint/2010/main" val="16416545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For-profit publishing</a:t>
            </a:r>
            <a:endParaRPr lang="nl-BE" dirty="0"/>
          </a:p>
        </p:txBody>
      </p:sp>
      <p:sp>
        <p:nvSpPr>
          <p:cNvPr id="3" name="Content Placeholder 2"/>
          <p:cNvSpPr>
            <a:spLocks noGrp="1"/>
          </p:cNvSpPr>
          <p:nvPr>
            <p:ph idx="1"/>
          </p:nvPr>
        </p:nvSpPr>
        <p:spPr>
          <a:xfrm>
            <a:off x="576000" y="1901563"/>
            <a:ext cx="11410054" cy="3938548"/>
          </a:xfrm>
        </p:spPr>
        <p:txBody>
          <a:bodyPr>
            <a:normAutofit fontScale="70000" lnSpcReduction="20000"/>
          </a:bodyPr>
          <a:lstStyle/>
          <a:p>
            <a:pPr marL="0" indent="0">
              <a:buNone/>
            </a:pPr>
            <a:endParaRPr lang="en-US" dirty="0" smtClean="0">
              <a:solidFill>
                <a:schemeClr val="tx2"/>
              </a:solidFill>
            </a:endParaRPr>
          </a:p>
          <a:p>
            <a:pPr marL="0" indent="0" algn="ctr">
              <a:buNone/>
            </a:pPr>
            <a:r>
              <a:rPr lang="en-US" sz="3600" dirty="0" smtClean="0">
                <a:solidFill>
                  <a:schemeClr val="tx2"/>
                </a:solidFill>
              </a:rPr>
              <a:t>who are the real predators?</a:t>
            </a:r>
          </a:p>
          <a:p>
            <a:pPr marL="457200" lvl="1" indent="0">
              <a:buNone/>
            </a:pPr>
            <a:endParaRPr lang="en-US" sz="2200" dirty="0" smtClean="0">
              <a:solidFill>
                <a:schemeClr val="tx2"/>
              </a:solidFill>
              <a:latin typeface="Arial" panose="020B0604020202020204" pitchFamily="34" charset="0"/>
              <a:cs typeface="Arial" panose="020B0604020202020204" pitchFamily="34" charset="0"/>
            </a:endParaRPr>
          </a:p>
          <a:p>
            <a:pPr marL="457200" lvl="1" indent="0">
              <a:buNone/>
            </a:pPr>
            <a:r>
              <a:rPr lang="en-US" sz="2000" dirty="0" smtClean="0">
                <a:solidFill>
                  <a:schemeClr val="tx2"/>
                </a:solidFill>
                <a:latin typeface="Arial" panose="020B0604020202020204" pitchFamily="34" charset="0"/>
                <a:cs typeface="Arial" panose="020B0604020202020204" pitchFamily="34" charset="0"/>
              </a:rPr>
              <a:t>fake </a:t>
            </a:r>
            <a:r>
              <a:rPr lang="en-US" sz="2000" dirty="0">
                <a:solidFill>
                  <a:schemeClr val="tx2"/>
                </a:solidFill>
                <a:latin typeface="Arial" panose="020B0604020202020204" pitchFamily="34" charset="0"/>
                <a:cs typeface="Arial" panose="020B0604020202020204" pitchFamily="34" charset="0"/>
              </a:rPr>
              <a:t>publishers: pretend to provide a professional service but do not, with the intention to defraud </a:t>
            </a:r>
            <a:r>
              <a:rPr lang="en-US" sz="2000" dirty="0" smtClean="0">
                <a:solidFill>
                  <a:schemeClr val="tx2"/>
                </a:solidFill>
                <a:latin typeface="Arial" panose="020B0604020202020204" pitchFamily="34" charset="0"/>
                <a:cs typeface="Arial" panose="020B0604020202020204" pitchFamily="34" charset="0"/>
              </a:rPr>
              <a:t>scholars</a:t>
            </a:r>
            <a:endParaRPr lang="en-US" sz="2200" dirty="0">
              <a:solidFill>
                <a:schemeClr val="tx2"/>
              </a:solidFill>
              <a:latin typeface="Arial" panose="020B0604020202020204" pitchFamily="34" charset="0"/>
              <a:cs typeface="Arial" panose="020B0604020202020204" pitchFamily="34" charset="0"/>
            </a:endParaRPr>
          </a:p>
          <a:p>
            <a:pPr marL="457200" lvl="1" indent="0">
              <a:buNone/>
            </a:pPr>
            <a:r>
              <a:rPr lang="en-US" sz="2000" dirty="0" smtClean="0">
                <a:solidFill>
                  <a:schemeClr val="tx2"/>
                </a:solidFill>
                <a:latin typeface="Arial" panose="020B0604020202020204" pitchFamily="34" charset="0"/>
                <a:cs typeface="Arial" panose="020B0604020202020204" pitchFamily="34" charset="0"/>
              </a:rPr>
              <a:t>commercial publishers: focus </a:t>
            </a:r>
            <a:r>
              <a:rPr lang="en-US" sz="2000" dirty="0">
                <a:solidFill>
                  <a:schemeClr val="tx2"/>
                </a:solidFill>
                <a:latin typeface="Arial" panose="020B0604020202020204" pitchFamily="34" charset="0"/>
                <a:cs typeface="Arial" panose="020B0604020202020204" pitchFamily="34" charset="0"/>
              </a:rPr>
              <a:t>on maximizing profit, if need be at the expense of scholarship</a:t>
            </a:r>
          </a:p>
          <a:p>
            <a:pPr marL="457200" lvl="1" indent="0">
              <a:buNone/>
            </a:pPr>
            <a:endParaRPr lang="en-US" sz="2200" dirty="0">
              <a:solidFill>
                <a:schemeClr val="tx2"/>
              </a:solidFill>
              <a:latin typeface="Arial" panose="020B0604020202020204" pitchFamily="34" charset="0"/>
              <a:cs typeface="Arial" panose="020B0604020202020204" pitchFamily="34" charset="0"/>
            </a:endParaRPr>
          </a:p>
          <a:p>
            <a:pPr marL="457200" lvl="1" indent="0">
              <a:buNone/>
            </a:pPr>
            <a:r>
              <a:rPr lang="en-US" sz="2200" dirty="0" smtClean="0">
                <a:solidFill>
                  <a:schemeClr val="tx2"/>
                </a:solidFill>
                <a:latin typeface="Arial" panose="020B0604020202020204" pitchFamily="34" charset="0"/>
                <a:cs typeface="Arial" panose="020B0604020202020204" pitchFamily="34" charset="0"/>
              </a:rPr>
              <a:t>KU </a:t>
            </a:r>
            <a:r>
              <a:rPr lang="en-US" sz="2200" dirty="0">
                <a:solidFill>
                  <a:schemeClr val="tx2"/>
                </a:solidFill>
                <a:latin typeface="Arial" panose="020B0604020202020204" pitchFamily="34" charset="0"/>
                <a:cs typeface="Arial" panose="020B0604020202020204" pitchFamily="34" charset="0"/>
              </a:rPr>
              <a:t>Leuven </a:t>
            </a:r>
            <a:r>
              <a:rPr lang="en-US" sz="2200" dirty="0" smtClean="0">
                <a:solidFill>
                  <a:schemeClr val="tx2"/>
                </a:solidFill>
                <a:latin typeface="Arial" panose="020B0604020202020204" pitchFamily="34" charset="0"/>
                <a:cs typeface="Arial" panose="020B0604020202020204" pitchFamily="34" charset="0"/>
              </a:rPr>
              <a:t>spend: 	</a:t>
            </a:r>
            <a:r>
              <a:rPr lang="en-US" sz="1800" dirty="0" smtClean="0">
                <a:solidFill>
                  <a:schemeClr val="tx2"/>
                </a:solidFill>
                <a:latin typeface="Arial" panose="020B0604020202020204" pitchFamily="34" charset="0"/>
                <a:cs typeface="Arial" panose="020B0604020202020204" pitchFamily="34" charset="0"/>
              </a:rPr>
              <a:t>fake journals : c</a:t>
            </a:r>
            <a:r>
              <a:rPr lang="en-US" sz="1800" dirty="0">
                <a:solidFill>
                  <a:schemeClr val="tx2"/>
                </a:solidFill>
                <a:latin typeface="Arial" panose="020B0604020202020204" pitchFamily="34" charset="0"/>
                <a:cs typeface="Arial" panose="020B0604020202020204" pitchFamily="34" charset="0"/>
              </a:rPr>
              <a:t>. </a:t>
            </a:r>
            <a:r>
              <a:rPr lang="en-US" sz="1800" dirty="0" smtClean="0">
                <a:solidFill>
                  <a:schemeClr val="tx2"/>
                </a:solidFill>
                <a:latin typeface="Arial" panose="020B0604020202020204" pitchFamily="34" charset="0"/>
                <a:cs typeface="Arial" panose="020B0604020202020204" pitchFamily="34" charset="0"/>
              </a:rPr>
              <a:t>30.000€ </a:t>
            </a:r>
            <a:r>
              <a:rPr lang="en-US" sz="1800" dirty="0">
                <a:solidFill>
                  <a:schemeClr val="tx2"/>
                </a:solidFill>
                <a:latin typeface="Arial" panose="020B0604020202020204" pitchFamily="34" charset="0"/>
                <a:cs typeface="Arial" panose="020B0604020202020204" pitchFamily="34" charset="0"/>
              </a:rPr>
              <a:t>/ </a:t>
            </a:r>
            <a:r>
              <a:rPr lang="en-US" sz="1800" dirty="0" smtClean="0">
                <a:solidFill>
                  <a:schemeClr val="tx2"/>
                </a:solidFill>
                <a:latin typeface="Arial" panose="020B0604020202020204" pitchFamily="34" charset="0"/>
                <a:cs typeface="Arial" panose="020B0604020202020204" pitchFamily="34" charset="0"/>
              </a:rPr>
              <a:t>year</a:t>
            </a:r>
          </a:p>
          <a:p>
            <a:pPr marL="914400" lvl="2" indent="0">
              <a:buNone/>
            </a:pPr>
            <a:r>
              <a:rPr lang="en-US" sz="1800" dirty="0" smtClean="0">
                <a:solidFill>
                  <a:schemeClr val="tx2"/>
                </a:solidFill>
                <a:latin typeface="Arial" panose="020B0604020202020204" pitchFamily="34" charset="0"/>
                <a:cs typeface="Arial" panose="020B0604020202020204" pitchFamily="34" charset="0"/>
              </a:rPr>
              <a:t>		APCs with commercial publishers : </a:t>
            </a:r>
            <a:r>
              <a:rPr lang="en-US" sz="1800" dirty="0">
                <a:solidFill>
                  <a:schemeClr val="tx2"/>
                </a:solidFill>
                <a:latin typeface="Arial" panose="020B0604020202020204" pitchFamily="34" charset="0"/>
                <a:cs typeface="Arial" panose="020B0604020202020204" pitchFamily="34" charset="0"/>
              </a:rPr>
              <a:t>c. </a:t>
            </a:r>
            <a:r>
              <a:rPr lang="en-US" sz="1800" dirty="0" smtClean="0">
                <a:solidFill>
                  <a:schemeClr val="tx2"/>
                </a:solidFill>
                <a:latin typeface="Arial" panose="020B0604020202020204" pitchFamily="34" charset="0"/>
                <a:cs typeface="Arial" panose="020B0604020202020204" pitchFamily="34" charset="0"/>
              </a:rPr>
              <a:t>1.000.000€ / year</a:t>
            </a:r>
          </a:p>
          <a:p>
            <a:pPr marL="914400" lvl="2" indent="0">
              <a:buNone/>
            </a:pPr>
            <a:r>
              <a:rPr lang="en-US" sz="1800" dirty="0" smtClean="0">
                <a:solidFill>
                  <a:schemeClr val="tx2"/>
                </a:solidFill>
                <a:latin typeface="Arial" panose="020B0604020202020204" pitchFamily="34" charset="0"/>
                <a:cs typeface="Arial" panose="020B0604020202020204" pitchFamily="34" charset="0"/>
              </a:rPr>
              <a:t>		acquisitions with commercial publishers : c. 9.000.000€ </a:t>
            </a:r>
            <a:r>
              <a:rPr lang="en-US" sz="1800" dirty="0">
                <a:solidFill>
                  <a:schemeClr val="tx2"/>
                </a:solidFill>
                <a:latin typeface="Arial" panose="020B0604020202020204" pitchFamily="34" charset="0"/>
                <a:cs typeface="Arial" panose="020B0604020202020204" pitchFamily="34" charset="0"/>
              </a:rPr>
              <a:t>/ </a:t>
            </a:r>
            <a:r>
              <a:rPr lang="en-US" sz="1800" dirty="0" smtClean="0">
                <a:solidFill>
                  <a:schemeClr val="tx2"/>
                </a:solidFill>
                <a:latin typeface="Arial" panose="020B0604020202020204" pitchFamily="34" charset="0"/>
                <a:cs typeface="Arial" panose="020B0604020202020204" pitchFamily="34" charset="0"/>
              </a:rPr>
              <a:t>year</a:t>
            </a:r>
          </a:p>
          <a:p>
            <a:pPr marL="914400" lvl="2" indent="0">
              <a:buNone/>
            </a:pPr>
            <a:endParaRPr lang="en-US" sz="2200" dirty="0" smtClean="0">
              <a:solidFill>
                <a:schemeClr val="tx2"/>
              </a:solidFill>
            </a:endParaRPr>
          </a:p>
          <a:p>
            <a:pPr marL="457200" lvl="1" indent="0">
              <a:buNone/>
            </a:pPr>
            <a:r>
              <a:rPr lang="en-US" sz="2200" dirty="0" smtClean="0">
                <a:solidFill>
                  <a:schemeClr val="tx2"/>
                </a:solidFill>
              </a:rPr>
              <a:t>fake publishers abuse the system of scholarly publication to earn </a:t>
            </a:r>
            <a:r>
              <a:rPr lang="en-US" sz="2200" b="1" i="1" dirty="0" smtClean="0">
                <a:solidFill>
                  <a:schemeClr val="tx2"/>
                </a:solidFill>
              </a:rPr>
              <a:t>thousands of euros </a:t>
            </a:r>
            <a:r>
              <a:rPr lang="en-US" sz="2200" dirty="0">
                <a:solidFill>
                  <a:schemeClr val="tx2"/>
                </a:solidFill>
              </a:rPr>
              <a:t>at the expense of scholars and </a:t>
            </a:r>
            <a:r>
              <a:rPr lang="en-US" sz="2200" dirty="0" smtClean="0">
                <a:solidFill>
                  <a:schemeClr val="tx2"/>
                </a:solidFill>
              </a:rPr>
              <a:t>scholarship </a:t>
            </a:r>
          </a:p>
          <a:p>
            <a:pPr marL="457200" lvl="1" indent="0">
              <a:buNone/>
            </a:pPr>
            <a:endParaRPr lang="en-US" sz="2200" dirty="0" smtClean="0">
              <a:solidFill>
                <a:schemeClr val="tx2"/>
              </a:solidFill>
            </a:endParaRPr>
          </a:p>
          <a:p>
            <a:pPr marL="457200" lvl="1" indent="0">
              <a:buNone/>
            </a:pPr>
            <a:r>
              <a:rPr lang="en-US" sz="2200" dirty="0" smtClean="0">
                <a:solidFill>
                  <a:schemeClr val="tx2"/>
                </a:solidFill>
              </a:rPr>
              <a:t>commercial publishers abuse the system of scholarly publication to earn </a:t>
            </a:r>
            <a:r>
              <a:rPr lang="en-US" sz="2200" b="1" i="1" dirty="0" smtClean="0">
                <a:solidFill>
                  <a:schemeClr val="tx2"/>
                </a:solidFill>
              </a:rPr>
              <a:t>millions of euros </a:t>
            </a:r>
            <a:r>
              <a:rPr lang="en-US" sz="2200" dirty="0" smtClean="0">
                <a:solidFill>
                  <a:schemeClr val="tx2"/>
                </a:solidFill>
              </a:rPr>
              <a:t>at the expense of scholars and scholarship</a:t>
            </a:r>
          </a:p>
          <a:p>
            <a:pPr marL="457200" lvl="1" indent="0">
              <a:buNone/>
            </a:pPr>
            <a:r>
              <a:rPr lang="en-US" sz="2200" dirty="0" smtClean="0">
                <a:solidFill>
                  <a:schemeClr val="tx2"/>
                </a:solidFill>
              </a:rPr>
              <a:t>commercial </a:t>
            </a:r>
            <a:r>
              <a:rPr lang="en-US" sz="2200" dirty="0">
                <a:solidFill>
                  <a:schemeClr val="tx2"/>
                </a:solidFill>
              </a:rPr>
              <a:t>publishers </a:t>
            </a:r>
            <a:r>
              <a:rPr lang="en-US" sz="2200" dirty="0" smtClean="0">
                <a:solidFill>
                  <a:schemeClr val="tx2"/>
                </a:solidFill>
              </a:rPr>
              <a:t>have been shown to accept money for Hybrid Gold OA, without making the article in question available in OA (cases in point: Elsevier and OUP)</a:t>
            </a:r>
            <a:endParaRPr lang="nl-BE" sz="2200" dirty="0">
              <a:solidFill>
                <a:schemeClr val="tx2"/>
              </a:solidFill>
            </a:endParaRPr>
          </a:p>
        </p:txBody>
      </p:sp>
      <p:sp>
        <p:nvSpPr>
          <p:cNvPr id="4" name="Slide Number Placeholder 3"/>
          <p:cNvSpPr>
            <a:spLocks noGrp="1"/>
          </p:cNvSpPr>
          <p:nvPr>
            <p:ph type="sldNum" sz="quarter" idx="12"/>
          </p:nvPr>
        </p:nvSpPr>
        <p:spPr/>
        <p:txBody>
          <a:bodyPr/>
          <a:lstStyle/>
          <a:p>
            <a:fld id="{85114D95-D6A6-084A-9D9C-617B45E258AD}" type="slidenum">
              <a:rPr lang="nl-NL" smtClean="0"/>
              <a:t>38</a:t>
            </a:fld>
            <a:endParaRPr lang="nl-NL" dirty="0"/>
          </a:p>
        </p:txBody>
      </p:sp>
      <p:sp>
        <p:nvSpPr>
          <p:cNvPr id="5" name="TextBox 4"/>
          <p:cNvSpPr txBox="1"/>
          <p:nvPr/>
        </p:nvSpPr>
        <p:spPr>
          <a:xfrm>
            <a:off x="863125" y="6265378"/>
            <a:ext cx="9101271" cy="707886"/>
          </a:xfrm>
          <a:prstGeom prst="rect">
            <a:avLst/>
          </a:prstGeom>
          <a:noFill/>
        </p:spPr>
        <p:txBody>
          <a:bodyPr wrap="square" rtlCol="0">
            <a:spAutoFit/>
          </a:bodyPr>
          <a:lstStyle/>
          <a:p>
            <a:r>
              <a:rPr lang="en-US" sz="1000" dirty="0" smtClean="0">
                <a:solidFill>
                  <a:schemeClr val="bg1"/>
                </a:solidFill>
                <a:latin typeface="Arial" panose="020B0604020202020204" pitchFamily="34" charset="0"/>
                <a:cs typeface="Arial" panose="020B0604020202020204" pitchFamily="34" charset="0"/>
              </a:rPr>
              <a:t>R. </a:t>
            </a:r>
            <a:r>
              <a:rPr lang="en-US" sz="1000" dirty="0" err="1">
                <a:solidFill>
                  <a:schemeClr val="bg1"/>
                </a:solidFill>
                <a:latin typeface="Arial" panose="020B0604020202020204" pitchFamily="34" charset="0"/>
                <a:cs typeface="Arial" panose="020B0604020202020204" pitchFamily="34" charset="0"/>
              </a:rPr>
              <a:t>Mounce</a:t>
            </a:r>
            <a:r>
              <a:rPr lang="en-US" sz="1000" dirty="0">
                <a:solidFill>
                  <a:schemeClr val="bg1"/>
                </a:solidFill>
                <a:latin typeface="Arial" panose="020B0604020202020204" pitchFamily="34" charset="0"/>
                <a:cs typeface="Arial" panose="020B0604020202020204" pitchFamily="34" charset="0"/>
              </a:rPr>
              <a:t> (2017), ‘Hybrid open access is </a:t>
            </a:r>
            <a:r>
              <a:rPr lang="en-US" sz="1000" dirty="0" smtClean="0">
                <a:solidFill>
                  <a:schemeClr val="bg1"/>
                </a:solidFill>
                <a:latin typeface="Arial" panose="020B0604020202020204" pitchFamily="34" charset="0"/>
                <a:cs typeface="Arial" panose="020B0604020202020204" pitchFamily="34" charset="0"/>
              </a:rPr>
              <a:t>unreliable’, http</a:t>
            </a:r>
            <a:r>
              <a:rPr lang="en-US" sz="1000" dirty="0">
                <a:solidFill>
                  <a:schemeClr val="bg1"/>
                </a:solidFill>
                <a:latin typeface="Arial" panose="020B0604020202020204" pitchFamily="34" charset="0"/>
                <a:cs typeface="Arial" panose="020B0604020202020204" pitchFamily="34" charset="0"/>
              </a:rPr>
              <a:t>://rossmounce.co.uk/2017/02/20/hybrid-open-access-is-unreliable</a:t>
            </a:r>
            <a:r>
              <a:rPr lang="en-US" sz="1000" dirty="0" smtClean="0">
                <a:solidFill>
                  <a:schemeClr val="bg1"/>
                </a:solidFill>
                <a:latin typeface="Arial" panose="020B0604020202020204" pitchFamily="34" charset="0"/>
                <a:cs typeface="Arial" panose="020B0604020202020204" pitchFamily="34" charset="0"/>
              </a:rPr>
              <a:t>/; R. </a:t>
            </a:r>
            <a:r>
              <a:rPr lang="en-US" sz="1000" dirty="0" err="1" smtClean="0">
                <a:solidFill>
                  <a:schemeClr val="bg1"/>
                </a:solidFill>
                <a:latin typeface="Arial" panose="020B0604020202020204" pitchFamily="34" charset="0"/>
                <a:cs typeface="Arial" panose="020B0604020202020204" pitchFamily="34" charset="0"/>
              </a:rPr>
              <a:t>Mounce</a:t>
            </a:r>
            <a:r>
              <a:rPr lang="en-US" sz="1000" dirty="0" smtClean="0">
                <a:solidFill>
                  <a:schemeClr val="bg1"/>
                </a:solidFill>
                <a:latin typeface="Arial" panose="020B0604020202020204" pitchFamily="34" charset="0"/>
                <a:cs typeface="Arial" panose="020B0604020202020204" pitchFamily="34" charset="0"/>
              </a:rPr>
              <a:t> (2017), ‘Remarkable ongoing chaos at OUP’, http://rossmounce.co.uk/2017/02/21/remarkable-ongoing-chaos-at-oup/; K. Smith (2017), ‘Examining publishing practices: moving beyond the idea of predatory open access’, https://doi.org/10.1629/uksg.388</a:t>
            </a:r>
            <a:r>
              <a:rPr lang="en-US" sz="1000" dirty="0">
                <a:solidFill>
                  <a:schemeClr val="bg1"/>
                </a:solidFill>
                <a:latin typeface="Arial" panose="020B0604020202020204" pitchFamily="34" charset="0"/>
                <a:cs typeface="Arial" panose="020B0604020202020204" pitchFamily="34" charset="0"/>
              </a:rPr>
              <a:t>; photo: </a:t>
            </a:r>
            <a:r>
              <a:rPr lang="en-US" sz="1000" dirty="0" smtClean="0">
                <a:solidFill>
                  <a:schemeClr val="bg1"/>
                </a:solidFill>
                <a:latin typeface="Arial" panose="020B0604020202020204" pitchFamily="34" charset="0"/>
                <a:cs typeface="Arial" panose="020B0604020202020204" pitchFamily="34" charset="0"/>
              </a:rPr>
              <a:t>Drinking with the Dread</a:t>
            </a:r>
            <a:endParaRPr lang="nl-BE" sz="1000" dirty="0">
              <a:solidFill>
                <a:schemeClr val="bg1"/>
              </a:solidFill>
              <a:latin typeface="Arial" panose="020B0604020202020204" pitchFamily="34" charset="0"/>
              <a:cs typeface="Arial" panose="020B0604020202020204" pitchFamily="34" charset="0"/>
            </a:endParaRPr>
          </a:p>
          <a:p>
            <a:endParaRPr lang="en-US" sz="1000" dirty="0">
              <a:solidFill>
                <a:srgbClr val="FF0000"/>
              </a:solidFill>
              <a:latin typeface="Arial" panose="020B0604020202020204" pitchFamily="34" charset="0"/>
              <a:cs typeface="Arial" panose="020B0604020202020204" pitchFamily="34" charset="0"/>
            </a:endParaRPr>
          </a:p>
        </p:txBody>
      </p:sp>
      <p:pic>
        <p:nvPicPr>
          <p:cNvPr id="1026" name="Picture 2" descr="Image result for preda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2742" y="572331"/>
            <a:ext cx="2982731" cy="1558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37369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For-profit OA</a:t>
            </a:r>
            <a:endParaRPr lang="nl-BE" dirty="0"/>
          </a:p>
        </p:txBody>
      </p:sp>
      <p:sp>
        <p:nvSpPr>
          <p:cNvPr id="3" name="Content Placeholder 2"/>
          <p:cNvSpPr>
            <a:spLocks noGrp="1"/>
          </p:cNvSpPr>
          <p:nvPr>
            <p:ph idx="1"/>
          </p:nvPr>
        </p:nvSpPr>
        <p:spPr/>
        <p:txBody>
          <a:bodyPr>
            <a:normAutofit fontScale="92500" lnSpcReduction="10000"/>
          </a:bodyPr>
          <a:lstStyle/>
          <a:p>
            <a:pPr marL="0" indent="0">
              <a:buNone/>
            </a:pPr>
            <a:r>
              <a:rPr lang="en-US" sz="2600" dirty="0" smtClean="0"/>
              <a:t>Gold OA has a bad name because of two issues: </a:t>
            </a:r>
            <a:r>
              <a:rPr lang="en-US" sz="2600" b="1" dirty="0" smtClean="0"/>
              <a:t>cost </a:t>
            </a:r>
            <a:r>
              <a:rPr lang="en-US" sz="2600" dirty="0" smtClean="0"/>
              <a:t>and </a:t>
            </a:r>
            <a:r>
              <a:rPr lang="en-US" sz="2600" b="1" dirty="0" smtClean="0"/>
              <a:t>trustworthiness</a:t>
            </a:r>
            <a:r>
              <a:rPr lang="en-US" sz="2600" dirty="0" smtClean="0"/>
              <a:t> </a:t>
            </a:r>
          </a:p>
          <a:p>
            <a:pPr marL="457200" lvl="1" indent="0">
              <a:buNone/>
            </a:pPr>
            <a:endParaRPr lang="en-US" sz="2600" dirty="0" smtClean="0"/>
          </a:p>
          <a:p>
            <a:pPr marL="457200" lvl="1" indent="0">
              <a:buNone/>
            </a:pPr>
            <a:r>
              <a:rPr lang="en-US" sz="2800" dirty="0">
                <a:solidFill>
                  <a:schemeClr val="tx2"/>
                </a:solidFill>
              </a:rPr>
              <a:t>BUT:</a:t>
            </a:r>
          </a:p>
          <a:p>
            <a:pPr marL="0" indent="0">
              <a:buNone/>
            </a:pPr>
            <a:endParaRPr lang="en-US" dirty="0" smtClean="0"/>
          </a:p>
          <a:p>
            <a:pPr marL="457200" lvl="1" indent="0">
              <a:buNone/>
            </a:pPr>
            <a:r>
              <a:rPr lang="en-US" dirty="0" smtClean="0"/>
              <a:t>high costs for some OA journals are not occasioned by OA, but by a for-profit approach to scholarly publishing</a:t>
            </a:r>
          </a:p>
          <a:p>
            <a:pPr marL="914400" lvl="2" indent="0">
              <a:buNone/>
            </a:pPr>
            <a:r>
              <a:rPr lang="en-US" dirty="0" smtClean="0"/>
              <a:t>corporate publishers aim to maximize profit, and consider Gold OA as another opportunity to maximize their profits</a:t>
            </a:r>
          </a:p>
          <a:p>
            <a:pPr marL="457200" lvl="1" indent="0">
              <a:buNone/>
            </a:pPr>
            <a:endParaRPr lang="en-US" dirty="0"/>
          </a:p>
          <a:p>
            <a:pPr marL="457200" lvl="1" indent="0">
              <a:buNone/>
            </a:pPr>
            <a:r>
              <a:rPr lang="en-US" dirty="0" smtClean="0"/>
              <a:t>fake OA journals are not occasioned by OA, but by the intention to commit fraud</a:t>
            </a:r>
          </a:p>
          <a:p>
            <a:pPr marL="914400" lvl="2" indent="0">
              <a:buNone/>
            </a:pPr>
            <a:r>
              <a:rPr lang="en-US" dirty="0" smtClean="0"/>
              <a:t>fake publishers aim to defraud scholars, and consider Gold OA as another opportunity to commit fraud</a:t>
            </a:r>
          </a:p>
          <a:p>
            <a:pPr marL="457200" lvl="1" indent="0">
              <a:buNone/>
            </a:pPr>
            <a:endParaRPr lang="en-US" dirty="0"/>
          </a:p>
          <a:p>
            <a:pPr marL="457200" lvl="1" indent="0">
              <a:buNone/>
            </a:pPr>
            <a:endParaRPr lang="en-US" dirty="0"/>
          </a:p>
          <a:p>
            <a:pPr marL="0" indent="0">
              <a:buNone/>
            </a:pPr>
            <a:endParaRPr lang="nl-BE" dirty="0"/>
          </a:p>
        </p:txBody>
      </p:sp>
      <p:sp>
        <p:nvSpPr>
          <p:cNvPr id="4" name="Slide Number Placeholder 3"/>
          <p:cNvSpPr>
            <a:spLocks noGrp="1"/>
          </p:cNvSpPr>
          <p:nvPr>
            <p:ph type="sldNum" sz="quarter" idx="12"/>
          </p:nvPr>
        </p:nvSpPr>
        <p:spPr/>
        <p:txBody>
          <a:bodyPr/>
          <a:lstStyle/>
          <a:p>
            <a:fld id="{85114D95-D6A6-084A-9D9C-617B45E258AD}" type="slidenum">
              <a:rPr lang="nl-NL" smtClean="0"/>
              <a:t>39</a:t>
            </a:fld>
            <a:endParaRPr lang="nl-NL" dirty="0"/>
          </a:p>
        </p:txBody>
      </p:sp>
    </p:spTree>
    <p:extLst>
      <p:ext uri="{BB962C8B-B14F-4D97-AF65-F5344CB8AC3E}">
        <p14:creationId xmlns:p14="http://schemas.microsoft.com/office/powerpoint/2010/main" val="30239200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78971" y="1714066"/>
            <a:ext cx="11414628" cy="3993397"/>
          </a:xfrm>
        </p:spPr>
        <p:txBody>
          <a:bodyPr>
            <a:normAutofit fontScale="92500"/>
          </a:bodyPr>
          <a:lstStyle/>
          <a:p>
            <a:pPr marL="0" indent="0" algn="ctr">
              <a:buNone/>
            </a:pPr>
            <a:endParaRPr lang="nl-BE" dirty="0" smtClean="0"/>
          </a:p>
          <a:p>
            <a:pPr lvl="1">
              <a:buFont typeface="Wingdings" pitchFamily="2" charset="2"/>
              <a:buChar char="§"/>
            </a:pPr>
            <a:r>
              <a:rPr lang="nl-BE" sz="2400" dirty="0" err="1">
                <a:latin typeface="Arial" panose="020B0604020202020204" pitchFamily="34" charset="0"/>
                <a:cs typeface="Arial" panose="020B0604020202020204" pitchFamily="34" charset="0"/>
              </a:rPr>
              <a:t>r</a:t>
            </a:r>
            <a:r>
              <a:rPr lang="nl-BE" sz="2400" dirty="0" err="1" smtClean="0">
                <a:latin typeface="Arial" panose="020B0604020202020204" pitchFamily="34" charset="0"/>
                <a:cs typeface="Arial" panose="020B0604020202020204" pitchFamily="34" charset="0"/>
              </a:rPr>
              <a:t>esearchers</a:t>
            </a:r>
            <a:r>
              <a:rPr lang="nl-BE" sz="2400" dirty="0" smtClean="0">
                <a:latin typeface="Arial" panose="020B0604020202020204" pitchFamily="34" charset="0"/>
                <a:cs typeface="Arial" panose="020B0604020202020204" pitchFamily="34" charset="0"/>
              </a:rPr>
              <a:t> (at </a:t>
            </a:r>
            <a:r>
              <a:rPr lang="nl-BE" sz="2400" dirty="0" err="1" smtClean="0">
                <a:latin typeface="Arial" panose="020B0604020202020204" pitchFamily="34" charset="0"/>
                <a:cs typeface="Arial" panose="020B0604020202020204" pitchFamily="34" charset="0"/>
              </a:rPr>
              <a:t>universities</a:t>
            </a:r>
            <a:r>
              <a:rPr lang="nl-BE" sz="2400" dirty="0" smtClean="0">
                <a:latin typeface="Arial" panose="020B0604020202020204" pitchFamily="34" charset="0"/>
                <a:cs typeface="Arial" panose="020B0604020202020204" pitchFamily="34" charset="0"/>
              </a:rPr>
              <a:t>, public </a:t>
            </a:r>
            <a:r>
              <a:rPr lang="nl-BE" sz="2400" dirty="0" err="1" smtClean="0">
                <a:latin typeface="Arial" panose="020B0604020202020204" pitchFamily="34" charset="0"/>
                <a:cs typeface="Arial" panose="020B0604020202020204" pitchFamily="34" charset="0"/>
              </a:rPr>
              <a:t>institutions</a:t>
            </a:r>
            <a:r>
              <a:rPr lang="nl-BE" sz="2400" dirty="0" smtClean="0">
                <a:latin typeface="Arial" panose="020B0604020202020204" pitchFamily="34" charset="0"/>
                <a:cs typeface="Arial" panose="020B0604020202020204" pitchFamily="34" charset="0"/>
              </a:rPr>
              <a:t>, ngo’s) </a:t>
            </a:r>
            <a:r>
              <a:rPr lang="nl-BE" sz="2400" dirty="0" err="1" smtClean="0">
                <a:latin typeface="Arial" panose="020B0604020202020204" pitchFamily="34" charset="0"/>
                <a:cs typeface="Arial" panose="020B0604020202020204" pitchFamily="34" charset="0"/>
              </a:rPr>
              <a:t>typically</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paid</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with</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tax</a:t>
            </a:r>
            <a:r>
              <a:rPr lang="nl-BE" sz="2400" dirty="0" smtClean="0">
                <a:latin typeface="Arial" panose="020B0604020202020204" pitchFamily="34" charset="0"/>
                <a:cs typeface="Arial" panose="020B0604020202020204" pitchFamily="34" charset="0"/>
              </a:rPr>
              <a:t> money</a:t>
            </a:r>
            <a:endParaRPr lang="nl-BE" sz="2400" dirty="0">
              <a:latin typeface="Arial" panose="020B0604020202020204" pitchFamily="34" charset="0"/>
              <a:cs typeface="Arial" panose="020B0604020202020204" pitchFamily="34" charset="0"/>
            </a:endParaRPr>
          </a:p>
          <a:p>
            <a:pPr lvl="1">
              <a:buFont typeface="Wingdings" pitchFamily="2" charset="2"/>
              <a:buChar char="§"/>
            </a:pPr>
            <a:r>
              <a:rPr lang="nl-BE" sz="2400" dirty="0" err="1" smtClean="0">
                <a:latin typeface="Arial" panose="020B0604020202020204" pitchFamily="34" charset="0"/>
                <a:cs typeface="Arial" panose="020B0604020202020204" pitchFamily="34" charset="0"/>
              </a:rPr>
              <a:t>researchers</a:t>
            </a:r>
            <a:r>
              <a:rPr lang="nl-BE" sz="2400" dirty="0" smtClean="0">
                <a:latin typeface="Arial" panose="020B0604020202020204" pitchFamily="34" charset="0"/>
                <a:cs typeface="Arial" panose="020B0604020202020204" pitchFamily="34" charset="0"/>
              </a:rPr>
              <a:t> produce </a:t>
            </a:r>
            <a:r>
              <a:rPr lang="nl-BE" sz="2400" dirty="0" err="1" smtClean="0">
                <a:latin typeface="Arial" panose="020B0604020202020204" pitchFamily="34" charset="0"/>
                <a:cs typeface="Arial" panose="020B0604020202020204" pitchFamily="34" charset="0"/>
              </a:rPr>
              <a:t>manuscripts</a:t>
            </a:r>
            <a:r>
              <a:rPr lang="nl-BE" sz="2400" dirty="0" smtClean="0">
                <a:latin typeface="Arial" panose="020B0604020202020204" pitchFamily="34" charset="0"/>
                <a:cs typeface="Arial" panose="020B0604020202020204" pitchFamily="34" charset="0"/>
              </a:rPr>
              <a:t> (without extra </a:t>
            </a:r>
            <a:r>
              <a:rPr lang="nl-BE" sz="2400" dirty="0" err="1" smtClean="0">
                <a:latin typeface="Arial" panose="020B0604020202020204" pitchFamily="34" charset="0"/>
                <a:cs typeface="Arial" panose="020B0604020202020204" pitchFamily="34" charset="0"/>
              </a:rPr>
              <a:t>payment</a:t>
            </a:r>
            <a:r>
              <a:rPr lang="nl-BE" sz="2400" dirty="0" smtClean="0">
                <a:latin typeface="Arial" panose="020B0604020202020204" pitchFamily="34" charset="0"/>
                <a:cs typeface="Arial" panose="020B0604020202020204" pitchFamily="34" charset="0"/>
              </a:rPr>
              <a:t>)</a:t>
            </a:r>
            <a:endParaRPr lang="nl-BE" sz="2400" dirty="0">
              <a:latin typeface="Arial" panose="020B0604020202020204" pitchFamily="34" charset="0"/>
              <a:cs typeface="Arial" panose="020B0604020202020204" pitchFamily="34" charset="0"/>
            </a:endParaRPr>
          </a:p>
          <a:p>
            <a:pPr lvl="1">
              <a:buFont typeface="Wingdings" pitchFamily="2" charset="2"/>
              <a:buChar char="§"/>
            </a:pPr>
            <a:r>
              <a:rPr lang="nl-BE" sz="2400" dirty="0" err="1" smtClean="0">
                <a:latin typeface="Arial" panose="020B0604020202020204" pitchFamily="34" charset="0"/>
                <a:cs typeface="Arial" panose="020B0604020202020204" pitchFamily="34" charset="0"/>
              </a:rPr>
              <a:t>researchers</a:t>
            </a:r>
            <a:r>
              <a:rPr lang="nl-BE" sz="2400" dirty="0" smtClean="0">
                <a:latin typeface="Arial" panose="020B0604020202020204" pitchFamily="34" charset="0"/>
                <a:cs typeface="Arial" panose="020B0604020202020204" pitchFamily="34" charset="0"/>
              </a:rPr>
              <a:t> do </a:t>
            </a:r>
            <a:r>
              <a:rPr lang="nl-BE" sz="2400" dirty="0" err="1" smtClean="0">
                <a:latin typeface="Arial" panose="020B0604020202020204" pitchFamily="34" charset="0"/>
                <a:cs typeface="Arial" panose="020B0604020202020204" pitchFamily="34" charset="0"/>
              </a:rPr>
              <a:t>the</a:t>
            </a:r>
            <a:r>
              <a:rPr lang="nl-BE" sz="2400" dirty="0" smtClean="0">
                <a:latin typeface="Arial" panose="020B0604020202020204" pitchFamily="34" charset="0"/>
                <a:cs typeface="Arial" panose="020B0604020202020204" pitchFamily="34" charset="0"/>
              </a:rPr>
              <a:t> editorial </a:t>
            </a:r>
            <a:r>
              <a:rPr lang="nl-BE" sz="2400" dirty="0" err="1" smtClean="0">
                <a:latin typeface="Arial" panose="020B0604020202020204" pitchFamily="34" charset="0"/>
                <a:cs typeface="Arial" panose="020B0604020202020204" pitchFamily="34" charset="0"/>
              </a:rPr>
              <a:t>work</a:t>
            </a:r>
            <a:r>
              <a:rPr lang="nl-BE" sz="2400" dirty="0" smtClean="0">
                <a:latin typeface="Arial" panose="020B0604020202020204" pitchFamily="34" charset="0"/>
                <a:cs typeface="Arial" panose="020B0604020202020204" pitchFamily="34" charset="0"/>
              </a:rPr>
              <a:t> (without extra </a:t>
            </a:r>
            <a:r>
              <a:rPr lang="nl-BE" sz="2400" dirty="0" err="1" smtClean="0">
                <a:latin typeface="Arial" panose="020B0604020202020204" pitchFamily="34" charset="0"/>
                <a:cs typeface="Arial" panose="020B0604020202020204" pitchFamily="34" charset="0"/>
              </a:rPr>
              <a:t>payment</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recruiting</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authors</a:t>
            </a:r>
            <a:r>
              <a:rPr lang="nl-BE" sz="2400" dirty="0" smtClean="0">
                <a:latin typeface="Arial" panose="020B0604020202020204" pitchFamily="34" charset="0"/>
                <a:cs typeface="Arial" panose="020B0604020202020204" pitchFamily="34" charset="0"/>
              </a:rPr>
              <a:t>, filtering </a:t>
            </a:r>
            <a:r>
              <a:rPr lang="nl-BE" sz="2400" dirty="0" err="1" smtClean="0">
                <a:latin typeface="Arial" panose="020B0604020202020204" pitchFamily="34" charset="0"/>
                <a:cs typeface="Arial" panose="020B0604020202020204" pitchFamily="34" charset="0"/>
              </a:rPr>
              <a:t>manuscripts</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doing</a:t>
            </a:r>
            <a:r>
              <a:rPr lang="nl-BE" sz="2400" dirty="0" smtClean="0">
                <a:latin typeface="Arial" panose="020B0604020202020204" pitchFamily="34" charset="0"/>
                <a:cs typeface="Arial" panose="020B0604020202020204" pitchFamily="34" charset="0"/>
              </a:rPr>
              <a:t> </a:t>
            </a:r>
            <a:r>
              <a:rPr lang="nl-BE" dirty="0" smtClean="0">
                <a:latin typeface="Arial" panose="020B0604020202020204" pitchFamily="34" charset="0"/>
                <a:cs typeface="Arial" panose="020B0604020202020204" pitchFamily="34" charset="0"/>
              </a:rPr>
              <a:t>peer </a:t>
            </a:r>
            <a:r>
              <a:rPr lang="nl-BE" dirty="0">
                <a:latin typeface="Arial" panose="020B0604020202020204" pitchFamily="34" charset="0"/>
                <a:cs typeface="Arial" panose="020B0604020202020204" pitchFamily="34" charset="0"/>
              </a:rPr>
              <a:t>review</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textual</a:t>
            </a:r>
            <a:r>
              <a:rPr lang="nl-BE" dirty="0" smtClean="0">
                <a:latin typeface="Arial" panose="020B0604020202020204" pitchFamily="34" charset="0"/>
                <a:cs typeface="Arial" panose="020B0604020202020204" pitchFamily="34" charset="0"/>
              </a:rPr>
              <a:t> </a:t>
            </a:r>
            <a:r>
              <a:rPr lang="nl-BE" sz="2400" dirty="0" smtClean="0">
                <a:latin typeface="Arial" panose="020B0604020202020204" pitchFamily="34" charset="0"/>
                <a:cs typeface="Arial" panose="020B0604020202020204" pitchFamily="34" charset="0"/>
              </a:rPr>
              <a:t>editing, </a:t>
            </a:r>
            <a:r>
              <a:rPr lang="nl-BE" sz="2400" dirty="0" err="1" smtClean="0">
                <a:latin typeface="Arial" panose="020B0604020202020204" pitchFamily="34" charset="0"/>
                <a:cs typeface="Arial" panose="020B0604020202020204" pitchFamily="34" charset="0"/>
              </a:rPr>
              <a:t>correcting</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proofs</a:t>
            </a:r>
            <a:r>
              <a:rPr lang="nl-BE" sz="2400" dirty="0" smtClean="0">
                <a:latin typeface="Arial" panose="020B0604020202020204" pitchFamily="34" charset="0"/>
                <a:cs typeface="Arial" panose="020B0604020202020204" pitchFamily="34" charset="0"/>
              </a:rPr>
              <a:t>, … </a:t>
            </a:r>
          </a:p>
          <a:p>
            <a:pPr lvl="1">
              <a:buFont typeface="Wingdings" pitchFamily="2" charset="2"/>
              <a:buChar char="§"/>
            </a:pPr>
            <a:endParaRPr lang="nl-BE" sz="2400" dirty="0">
              <a:latin typeface="Arial" panose="020B0604020202020204" pitchFamily="34" charset="0"/>
              <a:cs typeface="Arial" panose="020B0604020202020204" pitchFamily="34" charset="0"/>
            </a:endParaRPr>
          </a:p>
          <a:p>
            <a:pPr lvl="1">
              <a:buFont typeface="Wingdings" pitchFamily="2" charset="2"/>
              <a:buChar char="§"/>
            </a:pPr>
            <a:r>
              <a:rPr lang="nl-BE" sz="2400" dirty="0" err="1" smtClean="0">
                <a:latin typeface="Arial" panose="020B0604020202020204" pitchFamily="34" charset="0"/>
                <a:cs typeface="Arial" panose="020B0604020202020204" pitchFamily="34" charset="0"/>
              </a:rPr>
              <a:t>publishers</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provide</a:t>
            </a:r>
            <a:r>
              <a:rPr lang="nl-BE" sz="2400" dirty="0" smtClean="0">
                <a:latin typeface="Arial" panose="020B0604020202020204" pitchFamily="34" charset="0"/>
                <a:cs typeface="Arial" panose="020B0604020202020204" pitchFamily="34" charset="0"/>
              </a:rPr>
              <a:t> support for editorial </a:t>
            </a:r>
            <a:r>
              <a:rPr lang="nl-BE" sz="2400" dirty="0" err="1" smtClean="0">
                <a:latin typeface="Arial" panose="020B0604020202020204" pitchFamily="34" charset="0"/>
                <a:cs typeface="Arial" panose="020B0604020202020204" pitchFamily="34" charset="0"/>
              </a:rPr>
              <a:t>work</a:t>
            </a:r>
            <a:endParaRPr lang="nl-BE" sz="2400" dirty="0" smtClean="0">
              <a:latin typeface="Arial" panose="020B0604020202020204" pitchFamily="34" charset="0"/>
              <a:cs typeface="Arial" panose="020B0604020202020204" pitchFamily="34" charset="0"/>
            </a:endParaRPr>
          </a:p>
          <a:p>
            <a:pPr lvl="1">
              <a:buFont typeface="Wingdings" pitchFamily="2" charset="2"/>
              <a:buChar char="§"/>
            </a:pPr>
            <a:r>
              <a:rPr lang="nl-BE" dirty="0" err="1" smtClean="0">
                <a:latin typeface="Arial" panose="020B0604020202020204" pitchFamily="34" charset="0"/>
                <a:cs typeface="Arial" panose="020B0604020202020204" pitchFamily="34" charset="0"/>
              </a:rPr>
              <a:t>publishers</a:t>
            </a:r>
            <a:r>
              <a:rPr lang="nl-BE" sz="2400" dirty="0" smtClean="0">
                <a:latin typeface="Arial" panose="020B0604020202020204" pitchFamily="34" charset="0"/>
                <a:cs typeface="Arial" panose="020B0604020202020204" pitchFamily="34" charset="0"/>
              </a:rPr>
              <a:t> handle </a:t>
            </a:r>
            <a:r>
              <a:rPr lang="nl-BE" sz="2400" dirty="0" err="1" smtClean="0">
                <a:latin typeface="Arial" panose="020B0604020202020204" pitchFamily="34" charset="0"/>
                <a:cs typeface="Arial" panose="020B0604020202020204" pitchFamily="34" charset="0"/>
              </a:rPr>
              <a:t>the</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operational</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aspects</a:t>
            </a:r>
            <a:r>
              <a:rPr lang="nl-BE" sz="2400" dirty="0" smtClean="0">
                <a:latin typeface="Arial" panose="020B0604020202020204" pitchFamily="34" charset="0"/>
                <a:cs typeface="Arial" panose="020B0604020202020204" pitchFamily="34" charset="0"/>
              </a:rPr>
              <a:t> of </a:t>
            </a:r>
            <a:r>
              <a:rPr lang="nl-BE" sz="2400" dirty="0" err="1" smtClean="0">
                <a:latin typeface="Arial" panose="020B0604020202020204" pitchFamily="34" charset="0"/>
                <a:cs typeface="Arial" panose="020B0604020202020204" pitchFamily="34" charset="0"/>
              </a:rPr>
              <a:t>publication</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and</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distribution</a:t>
            </a:r>
            <a:endParaRPr lang="nl-BE" sz="2400" dirty="0" smtClean="0">
              <a:latin typeface="Arial" panose="020B0604020202020204" pitchFamily="34" charset="0"/>
              <a:cs typeface="Arial" panose="020B0604020202020204" pitchFamily="34" charset="0"/>
            </a:endParaRPr>
          </a:p>
          <a:p>
            <a:pPr lvl="1">
              <a:buFont typeface="Wingdings" pitchFamily="2" charset="2"/>
              <a:buChar char="§"/>
            </a:pPr>
            <a:endParaRPr lang="en-US" dirty="0">
              <a:latin typeface="Arial" panose="020B0604020202020204" pitchFamily="34" charset="0"/>
              <a:cs typeface="Arial" panose="020B0604020202020204" pitchFamily="34" charset="0"/>
            </a:endParaRPr>
          </a:p>
          <a:p>
            <a:pPr lvl="1">
              <a:buFont typeface="Wingdings" pitchFamily="2" charset="2"/>
              <a:buChar char="§"/>
            </a:pPr>
            <a:r>
              <a:rPr lang="en-US" sz="2400" dirty="0" smtClean="0">
                <a:latin typeface="Arial" panose="020B0604020202020204" pitchFamily="34" charset="0"/>
                <a:cs typeface="Arial" panose="020B0604020202020204" pitchFamily="34" charset="0"/>
              </a:rPr>
              <a:t>libraries and individual readers finance the publications</a:t>
            </a:r>
          </a:p>
          <a:p>
            <a:pPr lvl="1">
              <a:buFont typeface="Wingdings" pitchFamily="2" charset="2"/>
              <a:buChar char="§"/>
            </a:pPr>
            <a:r>
              <a:rPr lang="en-US" dirty="0">
                <a:latin typeface="Arial" panose="020B0604020202020204" pitchFamily="34" charset="0"/>
                <a:cs typeface="Arial" panose="020B0604020202020204" pitchFamily="34" charset="0"/>
              </a:rPr>
              <a:t>l</a:t>
            </a:r>
            <a:r>
              <a:rPr lang="en-US" sz="2400" dirty="0" smtClean="0">
                <a:latin typeface="Arial" panose="020B0604020202020204" pitchFamily="34" charset="0"/>
                <a:cs typeface="Arial" panose="020B0604020202020204" pitchFamily="34" charset="0"/>
              </a:rPr>
              <a:t>ibraries arrange access and preservation for the larger public </a:t>
            </a:r>
            <a:endParaRPr lang="nl-BE" sz="2400" dirty="0">
              <a:latin typeface="Arial" panose="020B0604020202020204" pitchFamily="34" charset="0"/>
              <a:cs typeface="Arial" panose="020B0604020202020204" pitchFamily="34" charset="0"/>
            </a:endParaRPr>
          </a:p>
          <a:p>
            <a:pPr>
              <a:buFont typeface="Wingdings" pitchFamily="2" charset="2"/>
              <a:buChar char="Ø"/>
            </a:pPr>
            <a:endParaRPr lang="nl-BE" dirty="0" smtClean="0"/>
          </a:p>
          <a:p>
            <a:pPr marL="400050" lvl="1" indent="0">
              <a:buNone/>
            </a:pPr>
            <a:endParaRPr lang="nl-BE" dirty="0" smtClean="0"/>
          </a:p>
        </p:txBody>
      </p:sp>
      <p:sp>
        <p:nvSpPr>
          <p:cNvPr id="2" name="Title 1"/>
          <p:cNvSpPr>
            <a:spLocks noGrp="1"/>
          </p:cNvSpPr>
          <p:nvPr>
            <p:ph type="title"/>
          </p:nvPr>
        </p:nvSpPr>
        <p:spPr/>
        <p:txBody>
          <a:bodyPr/>
          <a:lstStyle/>
          <a:p>
            <a:r>
              <a:rPr lang="nl-BE" dirty="0" smtClean="0">
                <a:latin typeface="Arial" panose="020B0604020202020204" pitchFamily="34" charset="0"/>
                <a:cs typeface="Arial" panose="020B0604020202020204" pitchFamily="34" charset="0"/>
              </a:rPr>
              <a:t>The </a:t>
            </a:r>
            <a:r>
              <a:rPr lang="nl-BE" dirty="0" err="1" smtClean="0">
                <a:latin typeface="Arial" panose="020B0604020202020204" pitchFamily="34" charset="0"/>
                <a:cs typeface="Arial" panose="020B0604020202020204" pitchFamily="34" charset="0"/>
              </a:rPr>
              <a:t>problem</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with</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scholarly</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publishing</a:t>
            </a:r>
            <a:endParaRPr lang="nl-BE"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p>
            <a:fld id="{85114D95-D6A6-084A-9D9C-617B45E258AD}" type="slidenum">
              <a:rPr lang="nl-NL" smtClean="0"/>
              <a:t>4</a:t>
            </a:fld>
            <a:endParaRPr lang="nl-NL" dirty="0"/>
          </a:p>
        </p:txBody>
      </p:sp>
    </p:spTree>
    <p:extLst>
      <p:ext uri="{BB962C8B-B14F-4D97-AF65-F5344CB8AC3E}">
        <p14:creationId xmlns:p14="http://schemas.microsoft.com/office/powerpoint/2010/main" val="21208253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710" y="597005"/>
            <a:ext cx="11041200" cy="1325563"/>
          </a:xfrm>
        </p:spPr>
        <p:txBody>
          <a:bodyPr/>
          <a:lstStyle/>
          <a:p>
            <a:r>
              <a:rPr lang="en-US" dirty="0" smtClean="0"/>
              <a:t>Types of OA</a:t>
            </a:r>
            <a:endParaRPr lang="nl-BE" dirty="0"/>
          </a:p>
        </p:txBody>
      </p:sp>
      <p:graphicFrame>
        <p:nvGraphicFramePr>
          <p:cNvPr id="5" name="Content Placeholder 4"/>
          <p:cNvGraphicFramePr>
            <a:graphicFrameLocks noGrp="1"/>
          </p:cNvGraphicFramePr>
          <p:nvPr>
            <p:ph idx="1"/>
          </p:nvPr>
        </p:nvGraphicFramePr>
        <p:xfrm>
          <a:off x="576000" y="2045563"/>
          <a:ext cx="11041200" cy="39385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85114D95-D6A6-084A-9D9C-617B45E258AD}" type="slidenum">
              <a:rPr lang="nl-NL" smtClean="0"/>
              <a:t>40</a:t>
            </a:fld>
            <a:endParaRPr lang="nl-NL" dirty="0"/>
          </a:p>
        </p:txBody>
      </p:sp>
      <p:graphicFrame>
        <p:nvGraphicFramePr>
          <p:cNvPr id="6" name="Diagram 5"/>
          <p:cNvGraphicFramePr/>
          <p:nvPr>
            <p:extLst>
              <p:ext uri="{D42A27DB-BD31-4B8C-83A1-F6EECF244321}">
                <p14:modId xmlns:p14="http://schemas.microsoft.com/office/powerpoint/2010/main" val="693674231"/>
              </p:ext>
            </p:extLst>
          </p:nvPr>
        </p:nvGraphicFramePr>
        <p:xfrm>
          <a:off x="911528" y="1527348"/>
          <a:ext cx="10692526" cy="461098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Oval 6"/>
          <p:cNvSpPr/>
          <p:nvPr/>
        </p:nvSpPr>
        <p:spPr>
          <a:xfrm>
            <a:off x="6620441" y="3591799"/>
            <a:ext cx="5455577" cy="3044651"/>
          </a:xfrm>
          <a:prstGeom prst="ellipse">
            <a:avLst/>
          </a:prstGeom>
          <a:noFill/>
          <a:ln w="146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Oval 7"/>
          <p:cNvSpPr/>
          <p:nvPr/>
        </p:nvSpPr>
        <p:spPr>
          <a:xfrm>
            <a:off x="3192578" y="2998981"/>
            <a:ext cx="3427863" cy="1667717"/>
          </a:xfrm>
          <a:prstGeom prst="ellipse">
            <a:avLst/>
          </a:prstGeom>
          <a:noFill/>
          <a:ln w="889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15075997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000" y="576001"/>
            <a:ext cx="11041200" cy="728818"/>
          </a:xfrm>
        </p:spPr>
        <p:txBody>
          <a:bodyPr/>
          <a:lstStyle/>
          <a:p>
            <a:r>
              <a:rPr lang="nl-NL" dirty="0" smtClean="0"/>
              <a:t>Non-profit Gold OA</a:t>
            </a:r>
            <a:endParaRPr lang="nl-NL" dirty="0"/>
          </a:p>
        </p:txBody>
      </p:sp>
      <p:sp>
        <p:nvSpPr>
          <p:cNvPr id="3" name="Tijdelijke aanduiding voor inhoud 2"/>
          <p:cNvSpPr>
            <a:spLocks noGrp="1"/>
          </p:cNvSpPr>
          <p:nvPr>
            <p:ph idx="1"/>
          </p:nvPr>
        </p:nvSpPr>
        <p:spPr>
          <a:xfrm>
            <a:off x="771209" y="2014151"/>
            <a:ext cx="11041200" cy="3569268"/>
          </a:xfrm>
        </p:spPr>
        <p:txBody>
          <a:bodyPr>
            <a:normAutofit fontScale="85000" lnSpcReduction="20000"/>
          </a:bodyPr>
          <a:lstStyle/>
          <a:p>
            <a:endParaRPr lang="nl-NL" dirty="0" smtClean="0"/>
          </a:p>
          <a:p>
            <a:pPr>
              <a:buFont typeface="Wingdings" panose="05000000000000000000" pitchFamily="2" charset="2"/>
              <a:buChar char="§"/>
            </a:pPr>
            <a:r>
              <a:rPr lang="nl-NL" dirty="0" smtClean="0"/>
              <a:t>full Gold OA </a:t>
            </a:r>
            <a:r>
              <a:rPr lang="nl-NL" dirty="0" err="1" smtClean="0"/>
              <a:t>with</a:t>
            </a:r>
            <a:r>
              <a:rPr lang="nl-NL" dirty="0" smtClean="0"/>
              <a:t> non-profit </a:t>
            </a:r>
            <a:r>
              <a:rPr lang="nl-NL" dirty="0" err="1" smtClean="0"/>
              <a:t>publication</a:t>
            </a:r>
            <a:r>
              <a:rPr lang="nl-NL" dirty="0" smtClean="0"/>
              <a:t> </a:t>
            </a:r>
            <a:r>
              <a:rPr lang="nl-NL" dirty="0" err="1" smtClean="0"/>
              <a:t>fees</a:t>
            </a:r>
            <a:r>
              <a:rPr lang="nl-NL" dirty="0" smtClean="0"/>
              <a:t> (</a:t>
            </a:r>
            <a:r>
              <a:rPr lang="nl-NL" dirty="0" err="1" smtClean="0"/>
              <a:t>APCs</a:t>
            </a:r>
            <a:r>
              <a:rPr lang="nl-NL" dirty="0" smtClean="0"/>
              <a:t>/</a:t>
            </a:r>
            <a:r>
              <a:rPr lang="nl-NL" dirty="0" err="1" smtClean="0"/>
              <a:t>BPCs</a:t>
            </a:r>
            <a:r>
              <a:rPr lang="nl-NL" dirty="0" smtClean="0"/>
              <a:t>)</a:t>
            </a:r>
          </a:p>
          <a:p>
            <a:pPr marL="457200" lvl="1" indent="0">
              <a:buNone/>
            </a:pPr>
            <a:r>
              <a:rPr lang="nl-NL" dirty="0" err="1" smtClean="0"/>
              <a:t>publications</a:t>
            </a:r>
            <a:r>
              <a:rPr lang="nl-NL" dirty="0" smtClean="0"/>
              <a:t> </a:t>
            </a:r>
            <a:r>
              <a:rPr lang="nl-NL" dirty="0" err="1" smtClean="0"/>
              <a:t>fees</a:t>
            </a:r>
            <a:r>
              <a:rPr lang="nl-NL" dirty="0" smtClean="0"/>
              <a:t> are </a:t>
            </a:r>
            <a:r>
              <a:rPr lang="nl-NL" dirty="0" err="1" smtClean="0"/>
              <a:t>cost-effective</a:t>
            </a:r>
            <a:r>
              <a:rPr lang="nl-NL" dirty="0" smtClean="0"/>
              <a:t>, </a:t>
            </a:r>
            <a:r>
              <a:rPr lang="nl-NL" dirty="0" err="1" smtClean="0"/>
              <a:t>not</a:t>
            </a:r>
            <a:r>
              <a:rPr lang="nl-NL" dirty="0" smtClean="0"/>
              <a:t> </a:t>
            </a:r>
            <a:r>
              <a:rPr lang="nl-NL" dirty="0" err="1" smtClean="0"/>
              <a:t>profitable</a:t>
            </a:r>
            <a:endParaRPr lang="nl-NL" dirty="0" smtClean="0"/>
          </a:p>
          <a:p>
            <a:pPr marL="457200" lvl="1" indent="0">
              <a:buNone/>
            </a:pPr>
            <a:r>
              <a:rPr lang="nl-NL" dirty="0" err="1"/>
              <a:t>transparency</a:t>
            </a:r>
            <a:r>
              <a:rPr lang="nl-NL" dirty="0"/>
              <a:t> </a:t>
            </a:r>
            <a:r>
              <a:rPr lang="nl-NL" dirty="0" err="1"/>
              <a:t>about</a:t>
            </a:r>
            <a:r>
              <a:rPr lang="nl-NL" dirty="0"/>
              <a:t> </a:t>
            </a:r>
            <a:r>
              <a:rPr lang="nl-NL" dirty="0" err="1"/>
              <a:t>costs</a:t>
            </a:r>
            <a:endParaRPr lang="nl-NL" dirty="0"/>
          </a:p>
          <a:p>
            <a:pPr marL="457200" lvl="1" indent="0">
              <a:buNone/>
            </a:pPr>
            <a:r>
              <a:rPr lang="nl-NL" dirty="0" smtClean="0"/>
              <a:t>APC </a:t>
            </a:r>
            <a:r>
              <a:rPr lang="nl-NL" dirty="0" err="1" smtClean="0"/>
              <a:t>should</a:t>
            </a:r>
            <a:r>
              <a:rPr lang="nl-NL" dirty="0" smtClean="0"/>
              <a:t> </a:t>
            </a:r>
            <a:r>
              <a:rPr lang="nl-NL" dirty="0" err="1" smtClean="0"/>
              <a:t>be</a:t>
            </a:r>
            <a:r>
              <a:rPr lang="nl-NL" dirty="0" smtClean="0"/>
              <a:t> </a:t>
            </a:r>
            <a:r>
              <a:rPr lang="nl-NL" dirty="0" err="1" smtClean="0"/>
              <a:t>less</a:t>
            </a:r>
            <a:r>
              <a:rPr lang="nl-NL" dirty="0" smtClean="0"/>
              <a:t> </a:t>
            </a:r>
            <a:r>
              <a:rPr lang="nl-NL" dirty="0" err="1" smtClean="0"/>
              <a:t>than</a:t>
            </a:r>
            <a:r>
              <a:rPr lang="nl-NL" dirty="0" smtClean="0"/>
              <a:t> 1.000€, BPC </a:t>
            </a:r>
            <a:r>
              <a:rPr lang="nl-NL" dirty="0" err="1" smtClean="0"/>
              <a:t>less</a:t>
            </a:r>
            <a:r>
              <a:rPr lang="nl-NL" dirty="0" smtClean="0"/>
              <a:t> </a:t>
            </a:r>
            <a:r>
              <a:rPr lang="nl-NL" dirty="0" err="1" smtClean="0"/>
              <a:t>than</a:t>
            </a:r>
            <a:r>
              <a:rPr lang="nl-NL" dirty="0"/>
              <a:t> </a:t>
            </a:r>
            <a:r>
              <a:rPr lang="nl-NL" dirty="0" smtClean="0"/>
              <a:t>10.000€</a:t>
            </a:r>
          </a:p>
          <a:p>
            <a:pPr marL="457200" lvl="1" indent="0">
              <a:buNone/>
            </a:pPr>
            <a:endParaRPr lang="nl-NL" dirty="0" smtClean="0"/>
          </a:p>
          <a:p>
            <a:pPr marL="457200" lvl="1" indent="0">
              <a:buNone/>
            </a:pPr>
            <a:endParaRPr lang="nl-NL" dirty="0"/>
          </a:p>
          <a:p>
            <a:pPr>
              <a:buFont typeface="Wingdings" panose="05000000000000000000" pitchFamily="2" charset="2"/>
              <a:buChar char="§"/>
            </a:pPr>
            <a:r>
              <a:rPr lang="nl-NL" dirty="0" smtClean="0"/>
              <a:t>full Gold OA without </a:t>
            </a:r>
            <a:r>
              <a:rPr lang="nl-NL" dirty="0" err="1" smtClean="0"/>
              <a:t>publication</a:t>
            </a:r>
            <a:r>
              <a:rPr lang="nl-NL" dirty="0" smtClean="0"/>
              <a:t> </a:t>
            </a:r>
            <a:r>
              <a:rPr lang="nl-NL" dirty="0" err="1" smtClean="0"/>
              <a:t>fees</a:t>
            </a:r>
            <a:endParaRPr lang="nl-NL" dirty="0" smtClean="0"/>
          </a:p>
          <a:p>
            <a:pPr marL="457200" lvl="1" indent="0">
              <a:buNone/>
            </a:pPr>
            <a:r>
              <a:rPr lang="nl-NL" dirty="0" err="1" smtClean="0"/>
              <a:t>cost</a:t>
            </a:r>
            <a:r>
              <a:rPr lang="nl-NL" dirty="0" smtClean="0"/>
              <a:t> of </a:t>
            </a:r>
            <a:r>
              <a:rPr lang="nl-NL" dirty="0" err="1" smtClean="0"/>
              <a:t>publishing</a:t>
            </a:r>
            <a:r>
              <a:rPr lang="nl-NL" dirty="0" smtClean="0"/>
              <a:t> </a:t>
            </a:r>
            <a:r>
              <a:rPr lang="nl-NL" dirty="0" err="1" smtClean="0"/>
              <a:t>paid</a:t>
            </a:r>
            <a:r>
              <a:rPr lang="nl-NL" dirty="0" smtClean="0"/>
              <a:t> </a:t>
            </a:r>
            <a:r>
              <a:rPr lang="nl-NL" dirty="0" err="1" smtClean="0"/>
              <a:t>by</a:t>
            </a:r>
            <a:r>
              <a:rPr lang="nl-NL" dirty="0" smtClean="0"/>
              <a:t> a </a:t>
            </a:r>
            <a:r>
              <a:rPr lang="nl-NL" dirty="0" err="1" smtClean="0"/>
              <a:t>third</a:t>
            </a:r>
            <a:r>
              <a:rPr lang="nl-NL" dirty="0" smtClean="0"/>
              <a:t> party (e.g. consortium of </a:t>
            </a:r>
            <a:r>
              <a:rPr lang="nl-NL" dirty="0" err="1" smtClean="0"/>
              <a:t>academic</a:t>
            </a:r>
            <a:r>
              <a:rPr lang="nl-NL" dirty="0" smtClean="0"/>
              <a:t> </a:t>
            </a:r>
            <a:r>
              <a:rPr lang="nl-NL" dirty="0" err="1" smtClean="0"/>
              <a:t>libraries</a:t>
            </a:r>
            <a:r>
              <a:rPr lang="nl-NL" dirty="0" smtClean="0"/>
              <a:t> or </a:t>
            </a:r>
            <a:r>
              <a:rPr lang="nl-NL" dirty="0" err="1" smtClean="0"/>
              <a:t>specific</a:t>
            </a:r>
            <a:r>
              <a:rPr lang="nl-NL" dirty="0" smtClean="0"/>
              <a:t> research </a:t>
            </a:r>
            <a:r>
              <a:rPr lang="nl-NL" dirty="0" err="1" smtClean="0"/>
              <a:t>institution</a:t>
            </a:r>
            <a:r>
              <a:rPr lang="nl-NL" dirty="0" smtClean="0"/>
              <a:t>)</a:t>
            </a:r>
          </a:p>
          <a:p>
            <a:pPr marL="457200" lvl="1" indent="0">
              <a:buNone/>
            </a:pPr>
            <a:r>
              <a:rPr lang="nl-NL" dirty="0" smtClean="0"/>
              <a:t>=&gt; OA </a:t>
            </a:r>
            <a:r>
              <a:rPr lang="nl-NL" dirty="0" err="1" smtClean="0"/>
              <a:t>publishing</a:t>
            </a:r>
            <a:r>
              <a:rPr lang="nl-NL" dirty="0" smtClean="0"/>
              <a:t> without </a:t>
            </a:r>
            <a:r>
              <a:rPr lang="nl-NL" dirty="0" err="1" smtClean="0"/>
              <a:t>any</a:t>
            </a:r>
            <a:r>
              <a:rPr lang="nl-NL" dirty="0" smtClean="0"/>
              <a:t> </a:t>
            </a:r>
            <a:r>
              <a:rPr lang="nl-NL" dirty="0" err="1" smtClean="0"/>
              <a:t>costs</a:t>
            </a:r>
            <a:r>
              <a:rPr lang="nl-NL" dirty="0" smtClean="0"/>
              <a:t> for </a:t>
            </a:r>
            <a:r>
              <a:rPr lang="nl-NL" dirty="0" err="1" smtClean="0"/>
              <a:t>the</a:t>
            </a:r>
            <a:r>
              <a:rPr lang="nl-NL" dirty="0" smtClean="0"/>
              <a:t> reader </a:t>
            </a:r>
            <a:r>
              <a:rPr lang="nl-NL" dirty="0" err="1" smtClean="0"/>
              <a:t>and</a:t>
            </a:r>
            <a:r>
              <a:rPr lang="nl-NL" dirty="0" smtClean="0"/>
              <a:t> without </a:t>
            </a:r>
            <a:r>
              <a:rPr lang="nl-NL" dirty="0" err="1" smtClean="0"/>
              <a:t>any</a:t>
            </a:r>
            <a:r>
              <a:rPr lang="nl-NL" dirty="0" smtClean="0"/>
              <a:t> </a:t>
            </a:r>
            <a:r>
              <a:rPr lang="nl-NL" dirty="0" err="1" smtClean="0"/>
              <a:t>costs</a:t>
            </a:r>
            <a:r>
              <a:rPr lang="nl-NL" dirty="0" smtClean="0"/>
              <a:t> for </a:t>
            </a:r>
            <a:r>
              <a:rPr lang="nl-NL" dirty="0" err="1" smtClean="0"/>
              <a:t>the</a:t>
            </a:r>
            <a:r>
              <a:rPr lang="nl-NL" dirty="0" smtClean="0"/>
              <a:t> </a:t>
            </a:r>
            <a:r>
              <a:rPr lang="nl-NL" dirty="0" err="1" smtClean="0"/>
              <a:t>author</a:t>
            </a:r>
            <a:r>
              <a:rPr lang="nl-NL" dirty="0" smtClean="0"/>
              <a:t> (</a:t>
            </a:r>
            <a:r>
              <a:rPr lang="nl-NL" dirty="0" err="1" smtClean="0"/>
              <a:t>because</a:t>
            </a:r>
            <a:r>
              <a:rPr lang="nl-NL" dirty="0" smtClean="0"/>
              <a:t> </a:t>
            </a:r>
            <a:r>
              <a:rPr lang="nl-NL" dirty="0" err="1" smtClean="0"/>
              <a:t>somebody</a:t>
            </a:r>
            <a:r>
              <a:rPr lang="nl-NL" dirty="0" smtClean="0"/>
              <a:t> </a:t>
            </a:r>
            <a:r>
              <a:rPr lang="nl-NL" dirty="0" err="1" smtClean="0"/>
              <a:t>else</a:t>
            </a:r>
            <a:r>
              <a:rPr lang="nl-NL" dirty="0" smtClean="0"/>
              <a:t> is </a:t>
            </a:r>
            <a:r>
              <a:rPr lang="nl-NL" dirty="0" err="1" smtClean="0"/>
              <a:t>paying</a:t>
            </a:r>
            <a:r>
              <a:rPr lang="nl-NL" dirty="0" smtClean="0"/>
              <a:t> </a:t>
            </a:r>
            <a:r>
              <a:rPr lang="nl-NL" dirty="0" err="1" smtClean="0"/>
              <a:t>the</a:t>
            </a:r>
            <a:r>
              <a:rPr lang="nl-NL" dirty="0" smtClean="0"/>
              <a:t> </a:t>
            </a:r>
            <a:r>
              <a:rPr lang="nl-NL" dirty="0" err="1" smtClean="0"/>
              <a:t>bills</a:t>
            </a:r>
            <a:r>
              <a:rPr lang="nl-NL" dirty="0" smtClean="0"/>
              <a:t>)</a:t>
            </a:r>
          </a:p>
          <a:p>
            <a:pPr marL="457200" lvl="1" indent="0">
              <a:buNone/>
            </a:pPr>
            <a:endParaRPr lang="nl-NL" dirty="0"/>
          </a:p>
          <a:p>
            <a:endParaRPr lang="nl-NL" dirty="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41</a:t>
            </a:fld>
            <a:endParaRPr lang="nl-NL"/>
          </a:p>
        </p:txBody>
      </p:sp>
      <p:sp>
        <p:nvSpPr>
          <p:cNvPr id="4" name="TextBox 3"/>
          <p:cNvSpPr txBox="1"/>
          <p:nvPr/>
        </p:nvSpPr>
        <p:spPr>
          <a:xfrm>
            <a:off x="900000" y="6326933"/>
            <a:ext cx="8686800" cy="430887"/>
          </a:xfrm>
          <a:prstGeom prst="rect">
            <a:avLst/>
          </a:prstGeom>
          <a:noFill/>
        </p:spPr>
        <p:txBody>
          <a:bodyPr wrap="square" rtlCol="0">
            <a:spAutoFit/>
          </a:bodyPr>
          <a:lstStyle/>
          <a:p>
            <a:r>
              <a:rPr lang="en-US" sz="1100" dirty="0" smtClean="0">
                <a:solidFill>
                  <a:schemeClr val="bg1"/>
                </a:solidFill>
                <a:latin typeface="Arial" panose="020B0604020202020204" pitchFamily="34" charset="0"/>
                <a:cs typeface="Arial" panose="020B0604020202020204" pitchFamily="34" charset="0"/>
              </a:rPr>
              <a:t>M. P. Eve et al. (2017), ‘The </a:t>
            </a:r>
            <a:r>
              <a:rPr lang="en-US" sz="1100" dirty="0">
                <a:solidFill>
                  <a:schemeClr val="bg1"/>
                </a:solidFill>
                <a:latin typeface="Arial" panose="020B0604020202020204" pitchFamily="34" charset="0"/>
                <a:cs typeface="Arial" panose="020B0604020202020204" pitchFamily="34" charset="0"/>
              </a:rPr>
              <a:t>Transition to Open Access: The State of the Market, Offsetting Deals, and a Demonstrated Model for Fair Open Access with the Open Library of </a:t>
            </a:r>
            <a:r>
              <a:rPr lang="en-US" sz="1100" dirty="0" smtClean="0">
                <a:solidFill>
                  <a:schemeClr val="bg1"/>
                </a:solidFill>
                <a:latin typeface="Arial" panose="020B0604020202020204" pitchFamily="34" charset="0"/>
                <a:cs typeface="Arial" panose="020B0604020202020204" pitchFamily="34" charset="0"/>
              </a:rPr>
              <a:t>Humanities’, https://doi.org/10.3233/978-1-61499-769-6-118</a:t>
            </a:r>
            <a:endParaRPr lang="nl-BE" sz="11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71597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Directory of Open Access Journals</a:t>
            </a:r>
            <a:endParaRPr lang="nl-BE" dirty="0"/>
          </a:p>
        </p:txBody>
      </p:sp>
      <p:sp>
        <p:nvSpPr>
          <p:cNvPr id="3" name="Content Placeholder 2"/>
          <p:cNvSpPr>
            <a:spLocks noGrp="1"/>
          </p:cNvSpPr>
          <p:nvPr>
            <p:ph idx="1"/>
          </p:nvPr>
        </p:nvSpPr>
        <p:spPr>
          <a:xfrm>
            <a:off x="1075174" y="2045563"/>
            <a:ext cx="10542026" cy="3938548"/>
          </a:xfrm>
        </p:spPr>
        <p:txBody>
          <a:bodyPr/>
          <a:lstStyle/>
          <a:p>
            <a:endParaRPr lang="en-US" dirty="0" smtClean="0"/>
          </a:p>
          <a:p>
            <a:pPr marL="0" indent="0">
              <a:buNone/>
            </a:pPr>
            <a:r>
              <a:rPr lang="en-US" dirty="0" smtClean="0">
                <a:hlinkClick r:id="rId2"/>
              </a:rPr>
              <a:t>www.doaj.org</a:t>
            </a:r>
            <a:endParaRPr lang="en-US" dirty="0" smtClean="0"/>
          </a:p>
          <a:p>
            <a:pPr lvl="1">
              <a:buFont typeface="Wingdings" panose="05000000000000000000" pitchFamily="2" charset="2"/>
              <a:buChar char="§"/>
            </a:pPr>
            <a:endParaRPr lang="en-US" u="sng" dirty="0"/>
          </a:p>
          <a:p>
            <a:pPr lvl="1">
              <a:buFont typeface="Wingdings" panose="05000000000000000000" pitchFamily="2" charset="2"/>
              <a:buChar char="§"/>
            </a:pPr>
            <a:r>
              <a:rPr lang="en-US" u="sng" dirty="0" smtClean="0"/>
              <a:t>only</a:t>
            </a:r>
            <a:r>
              <a:rPr lang="en-US" dirty="0" smtClean="0"/>
              <a:t> high </a:t>
            </a:r>
            <a:r>
              <a:rPr lang="en-US" dirty="0"/>
              <a:t>quality, </a:t>
            </a:r>
            <a:r>
              <a:rPr lang="en-US" dirty="0" smtClean="0"/>
              <a:t>peer-reviewed journals</a:t>
            </a:r>
          </a:p>
          <a:p>
            <a:pPr lvl="1">
              <a:buFont typeface="Wingdings" panose="05000000000000000000" pitchFamily="2" charset="2"/>
              <a:buChar char="§"/>
            </a:pPr>
            <a:r>
              <a:rPr lang="en-US" dirty="0"/>
              <a:t>information on APCs and submission charges</a:t>
            </a:r>
          </a:p>
          <a:p>
            <a:pPr lvl="1">
              <a:buFont typeface="Wingdings" panose="05000000000000000000" pitchFamily="2" charset="2"/>
              <a:buChar char="§"/>
            </a:pPr>
            <a:endParaRPr lang="en-US" dirty="0" smtClean="0"/>
          </a:p>
          <a:p>
            <a:pPr lvl="1">
              <a:buFont typeface="Wingdings" panose="05000000000000000000" pitchFamily="2" charset="2"/>
              <a:buChar char="§"/>
            </a:pPr>
            <a:r>
              <a:rPr lang="en-US" dirty="0" smtClean="0"/>
              <a:t>DOAJ </a:t>
            </a:r>
            <a:r>
              <a:rPr lang="en-US" dirty="0"/>
              <a:t>is </a:t>
            </a:r>
            <a:r>
              <a:rPr lang="en-US" dirty="0" smtClean="0"/>
              <a:t>independent</a:t>
            </a:r>
          </a:p>
          <a:p>
            <a:pPr lvl="1">
              <a:buFont typeface="Wingdings" panose="05000000000000000000" pitchFamily="2" charset="2"/>
              <a:buChar char="§"/>
            </a:pPr>
            <a:r>
              <a:rPr lang="en-US" dirty="0" smtClean="0"/>
              <a:t>all </a:t>
            </a:r>
            <a:r>
              <a:rPr lang="en-US" dirty="0"/>
              <a:t>data is freely </a:t>
            </a:r>
            <a:r>
              <a:rPr lang="en-US" dirty="0" smtClean="0"/>
              <a:t>available</a:t>
            </a:r>
          </a:p>
          <a:p>
            <a:endParaRPr lang="en-US" dirty="0" smtClean="0"/>
          </a:p>
          <a:p>
            <a:endParaRPr lang="nl-BE" dirty="0"/>
          </a:p>
        </p:txBody>
      </p:sp>
      <p:sp>
        <p:nvSpPr>
          <p:cNvPr id="4" name="Slide Number Placeholder 3"/>
          <p:cNvSpPr>
            <a:spLocks noGrp="1"/>
          </p:cNvSpPr>
          <p:nvPr>
            <p:ph type="sldNum" sz="quarter" idx="12"/>
          </p:nvPr>
        </p:nvSpPr>
        <p:spPr/>
        <p:txBody>
          <a:bodyPr/>
          <a:lstStyle/>
          <a:p>
            <a:fld id="{85114D95-D6A6-084A-9D9C-617B45E258AD}" type="slidenum">
              <a:rPr lang="nl-NL" smtClean="0"/>
              <a:t>42</a:t>
            </a:fld>
            <a:endParaRPr lang="nl-NL" dirty="0"/>
          </a:p>
        </p:txBody>
      </p:sp>
    </p:spTree>
    <p:extLst>
      <p:ext uri="{BB962C8B-B14F-4D97-AF65-F5344CB8AC3E}">
        <p14:creationId xmlns:p14="http://schemas.microsoft.com/office/powerpoint/2010/main" val="17706059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Self</a:t>
            </a:r>
            <a:r>
              <a:rPr lang="nl-NL" dirty="0" smtClean="0"/>
              <a:t> </a:t>
            </a:r>
            <a:r>
              <a:rPr lang="nl-NL" dirty="0" err="1" smtClean="0"/>
              <a:t>archive</a:t>
            </a:r>
            <a:r>
              <a:rPr lang="nl-NL" dirty="0" smtClean="0"/>
              <a:t> (</a:t>
            </a:r>
            <a:r>
              <a:rPr lang="nl-NL" dirty="0" err="1" smtClean="0"/>
              <a:t>aka</a:t>
            </a:r>
            <a:r>
              <a:rPr lang="nl-NL" dirty="0" smtClean="0"/>
              <a:t> Green OA)</a:t>
            </a:r>
            <a:endParaRPr lang="nl-NL" dirty="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43</a:t>
            </a:fld>
            <a:endParaRPr lang="nl-NL" dirty="0"/>
          </a:p>
        </p:txBody>
      </p:sp>
      <p:sp>
        <p:nvSpPr>
          <p:cNvPr id="4" name="Content Placeholder 3"/>
          <p:cNvSpPr>
            <a:spLocks noGrp="1"/>
          </p:cNvSpPr>
          <p:nvPr>
            <p:ph idx="1"/>
          </p:nvPr>
        </p:nvSpPr>
        <p:spPr/>
        <p:txBody>
          <a:bodyPr>
            <a:normAutofit fontScale="92500"/>
          </a:bodyPr>
          <a:lstStyle/>
          <a:p>
            <a:pPr marL="630000" lvl="2" indent="0" fontAlgn="base">
              <a:buNone/>
            </a:pPr>
            <a:r>
              <a:rPr lang="nl-BE" sz="2800" dirty="0" err="1">
                <a:solidFill>
                  <a:schemeClr val="accent5">
                    <a:lumMod val="50000"/>
                  </a:schemeClr>
                </a:solidFill>
              </a:rPr>
              <a:t>a</a:t>
            </a:r>
            <a:r>
              <a:rPr lang="nl-BE" sz="2800" dirty="0" err="1" smtClean="0">
                <a:solidFill>
                  <a:schemeClr val="accent5">
                    <a:lumMod val="50000"/>
                  </a:schemeClr>
                </a:solidFill>
              </a:rPr>
              <a:t>uthor</a:t>
            </a:r>
            <a:r>
              <a:rPr lang="nl-BE" sz="2800" dirty="0" smtClean="0">
                <a:solidFill>
                  <a:schemeClr val="accent5">
                    <a:lumMod val="50000"/>
                  </a:schemeClr>
                </a:solidFill>
              </a:rPr>
              <a:t> </a:t>
            </a:r>
            <a:r>
              <a:rPr lang="nl-BE" sz="2800" dirty="0" err="1">
                <a:solidFill>
                  <a:schemeClr val="accent5">
                    <a:lumMod val="50000"/>
                  </a:schemeClr>
                </a:solidFill>
              </a:rPr>
              <a:t>him</a:t>
            </a:r>
            <a:r>
              <a:rPr lang="nl-BE" sz="2800" dirty="0">
                <a:solidFill>
                  <a:schemeClr val="accent5">
                    <a:lumMod val="50000"/>
                  </a:schemeClr>
                </a:solidFill>
              </a:rPr>
              <a:t>/</a:t>
            </a:r>
            <a:r>
              <a:rPr lang="nl-BE" sz="2800" dirty="0" err="1">
                <a:solidFill>
                  <a:schemeClr val="accent5">
                    <a:lumMod val="50000"/>
                  </a:schemeClr>
                </a:solidFill>
              </a:rPr>
              <a:t>herself</a:t>
            </a:r>
            <a:r>
              <a:rPr lang="nl-BE" sz="2800" dirty="0">
                <a:solidFill>
                  <a:schemeClr val="accent5">
                    <a:lumMod val="50000"/>
                  </a:schemeClr>
                </a:solidFill>
              </a:rPr>
              <a:t> </a:t>
            </a:r>
            <a:r>
              <a:rPr lang="nl-BE" sz="2800" dirty="0" err="1">
                <a:solidFill>
                  <a:schemeClr val="accent5">
                    <a:lumMod val="50000"/>
                  </a:schemeClr>
                </a:solidFill>
              </a:rPr>
              <a:t>deposits</a:t>
            </a:r>
            <a:r>
              <a:rPr lang="nl-BE" sz="2800" dirty="0">
                <a:solidFill>
                  <a:schemeClr val="accent5">
                    <a:lumMod val="50000"/>
                  </a:schemeClr>
                </a:solidFill>
              </a:rPr>
              <a:t> </a:t>
            </a:r>
            <a:r>
              <a:rPr lang="nl-BE" sz="2800" dirty="0" smtClean="0">
                <a:solidFill>
                  <a:schemeClr val="accent5">
                    <a:lumMod val="50000"/>
                  </a:schemeClr>
                </a:solidFill>
              </a:rPr>
              <a:t>a </a:t>
            </a:r>
            <a:r>
              <a:rPr lang="nl-BE" sz="2800" dirty="0" err="1" smtClean="0">
                <a:solidFill>
                  <a:schemeClr val="accent5">
                    <a:lumMod val="50000"/>
                  </a:schemeClr>
                </a:solidFill>
              </a:rPr>
              <a:t>version</a:t>
            </a:r>
            <a:r>
              <a:rPr lang="nl-BE" sz="2800" dirty="0" smtClean="0">
                <a:solidFill>
                  <a:schemeClr val="accent5">
                    <a:lumMod val="50000"/>
                  </a:schemeClr>
                </a:solidFill>
              </a:rPr>
              <a:t> of </a:t>
            </a:r>
            <a:r>
              <a:rPr lang="nl-BE" sz="2800" dirty="0" err="1" smtClean="0">
                <a:solidFill>
                  <a:schemeClr val="accent5">
                    <a:lumMod val="50000"/>
                  </a:schemeClr>
                </a:solidFill>
              </a:rPr>
              <a:t>an</a:t>
            </a:r>
            <a:r>
              <a:rPr lang="nl-BE" sz="2800" dirty="0" smtClean="0">
                <a:solidFill>
                  <a:schemeClr val="accent5">
                    <a:lumMod val="50000"/>
                  </a:schemeClr>
                </a:solidFill>
              </a:rPr>
              <a:t> </a:t>
            </a:r>
            <a:r>
              <a:rPr lang="nl-BE" sz="2800" dirty="0" err="1" smtClean="0">
                <a:solidFill>
                  <a:schemeClr val="accent5">
                    <a:lumMod val="50000"/>
                  </a:schemeClr>
                </a:solidFill>
              </a:rPr>
              <a:t>article</a:t>
            </a:r>
            <a:r>
              <a:rPr lang="nl-BE" sz="2800" dirty="0" smtClean="0">
                <a:solidFill>
                  <a:schemeClr val="accent5">
                    <a:lumMod val="50000"/>
                  </a:schemeClr>
                </a:solidFill>
              </a:rPr>
              <a:t> </a:t>
            </a:r>
            <a:r>
              <a:rPr lang="nl-BE" sz="2800" dirty="0" err="1" smtClean="0">
                <a:solidFill>
                  <a:schemeClr val="accent5">
                    <a:lumMod val="50000"/>
                  </a:schemeClr>
                </a:solidFill>
              </a:rPr>
              <a:t>published</a:t>
            </a:r>
            <a:r>
              <a:rPr lang="nl-BE" sz="2800" dirty="0" smtClean="0">
                <a:solidFill>
                  <a:schemeClr val="accent5">
                    <a:lumMod val="50000"/>
                  </a:schemeClr>
                </a:solidFill>
              </a:rPr>
              <a:t> </a:t>
            </a:r>
            <a:r>
              <a:rPr lang="nl-BE" sz="2800" dirty="0" err="1" smtClean="0">
                <a:solidFill>
                  <a:schemeClr val="accent5">
                    <a:lumMod val="50000"/>
                  </a:schemeClr>
                </a:solidFill>
              </a:rPr>
              <a:t>behind</a:t>
            </a:r>
            <a:r>
              <a:rPr lang="nl-BE" sz="2800" dirty="0" smtClean="0">
                <a:solidFill>
                  <a:schemeClr val="accent5">
                    <a:lumMod val="50000"/>
                  </a:schemeClr>
                </a:solidFill>
              </a:rPr>
              <a:t> a </a:t>
            </a:r>
            <a:r>
              <a:rPr lang="nl-BE" sz="2800" dirty="0" err="1" smtClean="0">
                <a:solidFill>
                  <a:schemeClr val="accent5">
                    <a:lumMod val="50000"/>
                  </a:schemeClr>
                </a:solidFill>
              </a:rPr>
              <a:t>paywall</a:t>
            </a:r>
            <a:r>
              <a:rPr lang="nl-BE" sz="2800" dirty="0" smtClean="0">
                <a:solidFill>
                  <a:schemeClr val="accent5">
                    <a:lumMod val="50000"/>
                  </a:schemeClr>
                </a:solidFill>
              </a:rPr>
              <a:t> in </a:t>
            </a:r>
            <a:r>
              <a:rPr lang="nl-BE" sz="2800" dirty="0">
                <a:solidFill>
                  <a:schemeClr val="accent5">
                    <a:lumMod val="50000"/>
                  </a:schemeClr>
                </a:solidFill>
              </a:rPr>
              <a:t>a </a:t>
            </a:r>
            <a:r>
              <a:rPr lang="nl-BE" sz="2800" dirty="0" err="1" smtClean="0">
                <a:solidFill>
                  <a:schemeClr val="accent5">
                    <a:lumMod val="50000"/>
                  </a:schemeClr>
                </a:solidFill>
              </a:rPr>
              <a:t>freely</a:t>
            </a:r>
            <a:r>
              <a:rPr lang="nl-BE" sz="2800" dirty="0" smtClean="0">
                <a:solidFill>
                  <a:schemeClr val="accent5">
                    <a:lumMod val="50000"/>
                  </a:schemeClr>
                </a:solidFill>
              </a:rPr>
              <a:t> </a:t>
            </a:r>
            <a:r>
              <a:rPr lang="nl-BE" sz="2800" dirty="0" err="1" smtClean="0">
                <a:solidFill>
                  <a:schemeClr val="accent5">
                    <a:lumMod val="50000"/>
                  </a:schemeClr>
                </a:solidFill>
              </a:rPr>
              <a:t>available</a:t>
            </a:r>
            <a:r>
              <a:rPr lang="nl-BE" sz="2800" dirty="0" smtClean="0">
                <a:solidFill>
                  <a:schemeClr val="accent5">
                    <a:lumMod val="50000"/>
                  </a:schemeClr>
                </a:solidFill>
              </a:rPr>
              <a:t> digital </a:t>
            </a:r>
            <a:r>
              <a:rPr lang="nl-BE" sz="2800" dirty="0" err="1">
                <a:solidFill>
                  <a:schemeClr val="accent5">
                    <a:lumMod val="50000"/>
                  </a:schemeClr>
                </a:solidFill>
              </a:rPr>
              <a:t>archive</a:t>
            </a:r>
            <a:r>
              <a:rPr lang="nl-BE" sz="2800" dirty="0">
                <a:solidFill>
                  <a:schemeClr val="accent5">
                    <a:lumMod val="50000"/>
                  </a:schemeClr>
                </a:solidFill>
              </a:rPr>
              <a:t> </a:t>
            </a:r>
            <a:r>
              <a:rPr lang="nl-BE" sz="2800" dirty="0" smtClean="0">
                <a:solidFill>
                  <a:schemeClr val="accent5">
                    <a:lumMod val="50000"/>
                  </a:schemeClr>
                </a:solidFill>
              </a:rPr>
              <a:t>(“</a:t>
            </a:r>
            <a:r>
              <a:rPr lang="nl-BE" sz="2800" dirty="0" err="1" smtClean="0">
                <a:solidFill>
                  <a:schemeClr val="accent5">
                    <a:lumMod val="50000"/>
                  </a:schemeClr>
                </a:solidFill>
              </a:rPr>
              <a:t>repository</a:t>
            </a:r>
            <a:r>
              <a:rPr lang="nl-BE" sz="2800" dirty="0" smtClean="0">
                <a:solidFill>
                  <a:schemeClr val="accent5">
                    <a:lumMod val="50000"/>
                  </a:schemeClr>
                </a:solidFill>
              </a:rPr>
              <a:t>”)</a:t>
            </a:r>
          </a:p>
          <a:p>
            <a:pPr marL="630000" lvl="2" indent="0" fontAlgn="base">
              <a:buNone/>
            </a:pPr>
            <a:endParaRPr lang="nl-BE" sz="2800" dirty="0">
              <a:solidFill>
                <a:schemeClr val="accent5">
                  <a:lumMod val="50000"/>
                </a:schemeClr>
              </a:solidFill>
            </a:endParaRPr>
          </a:p>
          <a:p>
            <a:pPr marL="1087200" lvl="3" indent="0" fontAlgn="base">
              <a:buNone/>
            </a:pPr>
            <a:r>
              <a:rPr lang="en-US" sz="2200" dirty="0" smtClean="0">
                <a:solidFill>
                  <a:schemeClr val="accent5">
                    <a:lumMod val="50000"/>
                  </a:schemeClr>
                </a:solidFill>
              </a:rPr>
              <a:t>institutional repositories (e.g. </a:t>
            </a:r>
            <a:r>
              <a:rPr lang="en-US" sz="2200" dirty="0" err="1" smtClean="0">
                <a:solidFill>
                  <a:schemeClr val="accent5">
                    <a:lumMod val="50000"/>
                  </a:schemeClr>
                </a:solidFill>
              </a:rPr>
              <a:t>Lirias</a:t>
            </a:r>
            <a:r>
              <a:rPr lang="en-US" sz="2200" dirty="0" smtClean="0">
                <a:solidFill>
                  <a:schemeClr val="accent5">
                    <a:lumMod val="50000"/>
                  </a:schemeClr>
                </a:solidFill>
              </a:rPr>
              <a:t>)</a:t>
            </a:r>
          </a:p>
          <a:p>
            <a:pPr marL="1087200" lvl="3" indent="0" fontAlgn="base">
              <a:buNone/>
            </a:pPr>
            <a:r>
              <a:rPr lang="en-US" sz="2200" dirty="0">
                <a:solidFill>
                  <a:schemeClr val="accent5">
                    <a:lumMod val="50000"/>
                  </a:schemeClr>
                </a:solidFill>
              </a:rPr>
              <a:t>domain specific repositories (e.g. Commons Open Repository Exchange)</a:t>
            </a:r>
          </a:p>
          <a:p>
            <a:pPr marL="1087200" lvl="3" indent="0" fontAlgn="base">
              <a:buNone/>
            </a:pPr>
            <a:r>
              <a:rPr lang="en-US" sz="2200" dirty="0" smtClean="0">
                <a:solidFill>
                  <a:schemeClr val="accent5">
                    <a:lumMod val="50000"/>
                  </a:schemeClr>
                </a:solidFill>
              </a:rPr>
              <a:t>universal repositories (e.g.</a:t>
            </a:r>
            <a:r>
              <a:rPr lang="en-US" sz="2200" dirty="0">
                <a:solidFill>
                  <a:schemeClr val="accent5">
                    <a:lumMod val="50000"/>
                  </a:schemeClr>
                </a:solidFill>
              </a:rPr>
              <a:t> </a:t>
            </a:r>
            <a:r>
              <a:rPr lang="en-US" sz="2200" dirty="0" err="1" smtClean="0">
                <a:solidFill>
                  <a:schemeClr val="accent5">
                    <a:lumMod val="50000"/>
                  </a:schemeClr>
                </a:solidFill>
              </a:rPr>
              <a:t>Zenodo</a:t>
            </a:r>
            <a:r>
              <a:rPr lang="en-US" sz="2200" dirty="0" smtClean="0">
                <a:solidFill>
                  <a:schemeClr val="accent5">
                    <a:lumMod val="50000"/>
                  </a:schemeClr>
                </a:solidFill>
              </a:rPr>
              <a:t>)</a:t>
            </a:r>
          </a:p>
          <a:p>
            <a:pPr marL="1087200" lvl="3" indent="0" fontAlgn="base">
              <a:buNone/>
            </a:pPr>
            <a:endParaRPr lang="nl-BE" sz="2200" dirty="0" smtClean="0">
              <a:solidFill>
                <a:schemeClr val="accent5">
                  <a:lumMod val="50000"/>
                </a:schemeClr>
              </a:solidFill>
            </a:endParaRPr>
          </a:p>
          <a:p>
            <a:pPr marL="1087200" lvl="3" indent="0" fontAlgn="base">
              <a:buNone/>
            </a:pPr>
            <a:r>
              <a:rPr lang="nl-BE" sz="2200" dirty="0" err="1" smtClean="0">
                <a:solidFill>
                  <a:schemeClr val="accent5">
                    <a:lumMod val="50000"/>
                  </a:schemeClr>
                </a:solidFill>
              </a:rPr>
              <a:t>often</a:t>
            </a:r>
            <a:r>
              <a:rPr lang="nl-BE" sz="2200" dirty="0">
                <a:solidFill>
                  <a:schemeClr val="accent5">
                    <a:lumMod val="50000"/>
                  </a:schemeClr>
                </a:solidFill>
              </a:rPr>
              <a:t>: embargo (Green OA </a:t>
            </a:r>
            <a:r>
              <a:rPr lang="nl-BE" sz="2200" dirty="0" err="1">
                <a:solidFill>
                  <a:schemeClr val="accent5">
                    <a:lumMod val="50000"/>
                  </a:schemeClr>
                </a:solidFill>
              </a:rPr>
              <a:t>version</a:t>
            </a:r>
            <a:r>
              <a:rPr lang="nl-BE" sz="2200" dirty="0">
                <a:solidFill>
                  <a:schemeClr val="accent5">
                    <a:lumMod val="50000"/>
                  </a:schemeClr>
                </a:solidFill>
              </a:rPr>
              <a:t> is made </a:t>
            </a:r>
            <a:r>
              <a:rPr lang="nl-BE" sz="2200" dirty="0" err="1">
                <a:solidFill>
                  <a:schemeClr val="accent5">
                    <a:lumMod val="50000"/>
                  </a:schemeClr>
                </a:solidFill>
              </a:rPr>
              <a:t>available</a:t>
            </a:r>
            <a:r>
              <a:rPr lang="nl-BE" sz="2200" dirty="0">
                <a:solidFill>
                  <a:schemeClr val="accent5">
                    <a:lumMod val="50000"/>
                  </a:schemeClr>
                </a:solidFill>
              </a:rPr>
              <a:t> later </a:t>
            </a:r>
            <a:r>
              <a:rPr lang="nl-BE" sz="2200" dirty="0" err="1">
                <a:solidFill>
                  <a:schemeClr val="accent5">
                    <a:lumMod val="50000"/>
                  </a:schemeClr>
                </a:solidFill>
              </a:rPr>
              <a:t>than</a:t>
            </a:r>
            <a:r>
              <a:rPr lang="nl-BE" sz="2200" dirty="0">
                <a:solidFill>
                  <a:schemeClr val="accent5">
                    <a:lumMod val="50000"/>
                  </a:schemeClr>
                </a:solidFill>
              </a:rPr>
              <a:t> commercial </a:t>
            </a:r>
            <a:r>
              <a:rPr lang="nl-BE" sz="2200" dirty="0" err="1">
                <a:solidFill>
                  <a:schemeClr val="accent5">
                    <a:lumMod val="50000"/>
                  </a:schemeClr>
                </a:solidFill>
              </a:rPr>
              <a:t>version</a:t>
            </a:r>
            <a:r>
              <a:rPr lang="nl-BE" sz="2200" dirty="0" smtClean="0">
                <a:solidFill>
                  <a:schemeClr val="accent5">
                    <a:lumMod val="50000"/>
                  </a:schemeClr>
                </a:solidFill>
              </a:rPr>
              <a:t>)</a:t>
            </a:r>
          </a:p>
          <a:p>
            <a:pPr marL="1087200" lvl="3" indent="0" fontAlgn="base">
              <a:buNone/>
            </a:pPr>
            <a:endParaRPr lang="nl-BE" sz="2200" dirty="0" smtClean="0">
              <a:solidFill>
                <a:schemeClr val="accent5">
                  <a:lumMod val="50000"/>
                </a:schemeClr>
              </a:solidFill>
            </a:endParaRPr>
          </a:p>
          <a:p>
            <a:pPr marL="1087200" lvl="3" indent="0" fontAlgn="base">
              <a:buNone/>
            </a:pPr>
            <a:r>
              <a:rPr lang="nl-BE" sz="2200" dirty="0" err="1" smtClean="0">
                <a:solidFill>
                  <a:schemeClr val="accent5">
                    <a:lumMod val="50000"/>
                  </a:schemeClr>
                </a:solidFill>
              </a:rPr>
              <a:t>often</a:t>
            </a:r>
            <a:r>
              <a:rPr lang="nl-BE" sz="2200" dirty="0">
                <a:solidFill>
                  <a:schemeClr val="accent5">
                    <a:lumMod val="50000"/>
                  </a:schemeClr>
                </a:solidFill>
              </a:rPr>
              <a:t>: Green OA </a:t>
            </a:r>
            <a:r>
              <a:rPr lang="nl-BE" sz="2200" dirty="0" err="1">
                <a:solidFill>
                  <a:schemeClr val="accent5">
                    <a:lumMod val="50000"/>
                  </a:schemeClr>
                </a:solidFill>
              </a:rPr>
              <a:t>version</a:t>
            </a:r>
            <a:r>
              <a:rPr lang="nl-BE" sz="2200" dirty="0">
                <a:solidFill>
                  <a:schemeClr val="accent5">
                    <a:lumMod val="50000"/>
                  </a:schemeClr>
                </a:solidFill>
              </a:rPr>
              <a:t> is </a:t>
            </a:r>
            <a:r>
              <a:rPr lang="nl-BE" sz="2200" dirty="0" err="1" smtClean="0">
                <a:solidFill>
                  <a:schemeClr val="accent5">
                    <a:lumMod val="50000"/>
                  </a:schemeClr>
                </a:solidFill>
              </a:rPr>
              <a:t>somehow</a:t>
            </a:r>
            <a:r>
              <a:rPr lang="nl-BE" sz="2200" dirty="0" smtClean="0">
                <a:solidFill>
                  <a:schemeClr val="accent5">
                    <a:lumMod val="50000"/>
                  </a:schemeClr>
                </a:solidFill>
              </a:rPr>
              <a:t> different </a:t>
            </a:r>
            <a:r>
              <a:rPr lang="nl-BE" sz="2200" dirty="0" err="1" smtClean="0">
                <a:solidFill>
                  <a:schemeClr val="accent5">
                    <a:lumMod val="50000"/>
                  </a:schemeClr>
                </a:solidFill>
              </a:rPr>
              <a:t>from</a:t>
            </a:r>
            <a:r>
              <a:rPr lang="nl-BE" sz="2200" dirty="0" smtClean="0">
                <a:solidFill>
                  <a:schemeClr val="accent5">
                    <a:lumMod val="50000"/>
                  </a:schemeClr>
                </a:solidFill>
              </a:rPr>
              <a:t> </a:t>
            </a:r>
            <a:r>
              <a:rPr lang="nl-BE" sz="2200" dirty="0" err="1" smtClean="0">
                <a:solidFill>
                  <a:schemeClr val="accent5">
                    <a:lumMod val="50000"/>
                  </a:schemeClr>
                </a:solidFill>
              </a:rPr>
              <a:t>the</a:t>
            </a:r>
            <a:r>
              <a:rPr lang="nl-BE" sz="2200" dirty="0" smtClean="0">
                <a:solidFill>
                  <a:schemeClr val="accent5">
                    <a:lumMod val="50000"/>
                  </a:schemeClr>
                </a:solidFill>
              </a:rPr>
              <a:t> </a:t>
            </a:r>
            <a:r>
              <a:rPr lang="nl-BE" sz="2200" dirty="0">
                <a:solidFill>
                  <a:schemeClr val="accent5">
                    <a:lumMod val="50000"/>
                  </a:schemeClr>
                </a:solidFill>
              </a:rPr>
              <a:t>commercial </a:t>
            </a:r>
            <a:r>
              <a:rPr lang="nl-BE" sz="2200" dirty="0" err="1">
                <a:solidFill>
                  <a:schemeClr val="accent5">
                    <a:lumMod val="50000"/>
                  </a:schemeClr>
                </a:solidFill>
              </a:rPr>
              <a:t>one</a:t>
            </a:r>
            <a:r>
              <a:rPr lang="nl-BE" sz="2200" dirty="0">
                <a:solidFill>
                  <a:schemeClr val="accent5">
                    <a:lumMod val="50000"/>
                  </a:schemeClr>
                </a:solidFill>
              </a:rPr>
              <a:t> (</a:t>
            </a:r>
            <a:r>
              <a:rPr lang="nl-BE" sz="2200" dirty="0" smtClean="0">
                <a:solidFill>
                  <a:schemeClr val="accent5">
                    <a:lumMod val="50000"/>
                  </a:schemeClr>
                </a:solidFill>
              </a:rPr>
              <a:t>pre- or postprint)</a:t>
            </a:r>
            <a:endParaRPr lang="nl-BE" sz="2200" dirty="0">
              <a:solidFill>
                <a:schemeClr val="accent5">
                  <a:lumMod val="50000"/>
                </a:schemeClr>
              </a:solidFill>
            </a:endParaRPr>
          </a:p>
        </p:txBody>
      </p:sp>
    </p:spTree>
    <p:extLst>
      <p:ext uri="{BB962C8B-B14F-4D97-AF65-F5344CB8AC3E}">
        <p14:creationId xmlns:p14="http://schemas.microsoft.com/office/powerpoint/2010/main" val="31867833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434775" y="325966"/>
            <a:ext cx="8137976" cy="10466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endParaRPr lang="en-US" sz="6000" dirty="0"/>
          </a:p>
        </p:txBody>
      </p:sp>
      <p:graphicFrame>
        <p:nvGraphicFramePr>
          <p:cNvPr id="15" name="Table 14"/>
          <p:cNvGraphicFramePr>
            <a:graphicFrameLocks noGrp="1"/>
          </p:cNvGraphicFramePr>
          <p:nvPr>
            <p:extLst>
              <p:ext uri="{D42A27DB-BD31-4B8C-83A1-F6EECF244321}">
                <p14:modId xmlns:p14="http://schemas.microsoft.com/office/powerpoint/2010/main" val="4095527948"/>
              </p:ext>
            </p:extLst>
          </p:nvPr>
        </p:nvGraphicFramePr>
        <p:xfrm>
          <a:off x="533400" y="1729946"/>
          <a:ext cx="11214105" cy="4127158"/>
        </p:xfrm>
        <a:graphic>
          <a:graphicData uri="http://schemas.openxmlformats.org/drawingml/2006/table">
            <a:tbl>
              <a:tblPr firstRow="1">
                <a:tableStyleId>{00A15C55-8517-42AA-B614-E9B94910E393}</a:tableStyleId>
              </a:tblPr>
              <a:tblGrid>
                <a:gridCol w="2857501">
                  <a:extLst>
                    <a:ext uri="{9D8B030D-6E8A-4147-A177-3AD203B41FA5}">
                      <a16:colId xmlns:a16="http://schemas.microsoft.com/office/drawing/2014/main" val="20000"/>
                    </a:ext>
                  </a:extLst>
                </a:gridCol>
                <a:gridCol w="4153805">
                  <a:extLst>
                    <a:ext uri="{9D8B030D-6E8A-4147-A177-3AD203B41FA5}">
                      <a16:colId xmlns:a16="http://schemas.microsoft.com/office/drawing/2014/main" val="20001"/>
                    </a:ext>
                  </a:extLst>
                </a:gridCol>
                <a:gridCol w="4202799">
                  <a:extLst>
                    <a:ext uri="{9D8B030D-6E8A-4147-A177-3AD203B41FA5}">
                      <a16:colId xmlns:a16="http://schemas.microsoft.com/office/drawing/2014/main" val="20002"/>
                    </a:ext>
                  </a:extLst>
                </a:gridCol>
              </a:tblGrid>
              <a:tr h="635398">
                <a:tc>
                  <a:txBody>
                    <a:bodyPr/>
                    <a:lstStyle/>
                    <a:p>
                      <a:pPr algn="ctr" fontAlgn="ctr"/>
                      <a:r>
                        <a:rPr lang="en-US" sz="2400" u="none" strike="noStrike" dirty="0">
                          <a:effectLst/>
                        </a:rPr>
                        <a:t>Publication Stage</a:t>
                      </a:r>
                      <a:endParaRPr lang="en-US" sz="2400" b="1" i="0" u="none" strike="noStrike" dirty="0">
                        <a:solidFill>
                          <a:srgbClr val="000000"/>
                        </a:solidFill>
                        <a:effectLst/>
                        <a:latin typeface="Calibri" panose="020F0502020204030204" pitchFamily="34" charset="0"/>
                      </a:endParaRPr>
                    </a:p>
                  </a:txBody>
                  <a:tcPr marL="14938" marR="14938" marT="14938" marB="0" anchor="ctr">
                    <a:solidFill>
                      <a:schemeClr val="accent3"/>
                    </a:solidFill>
                  </a:tcPr>
                </a:tc>
                <a:tc>
                  <a:txBody>
                    <a:bodyPr/>
                    <a:lstStyle/>
                    <a:p>
                      <a:pPr algn="ctr" fontAlgn="ctr"/>
                      <a:r>
                        <a:rPr lang="en-US" sz="2400" u="none" strike="noStrike" dirty="0">
                          <a:effectLst/>
                        </a:rPr>
                        <a:t>Definition</a:t>
                      </a:r>
                      <a:endParaRPr lang="en-US" sz="2400" b="1" i="0" u="none" strike="noStrike" dirty="0">
                        <a:solidFill>
                          <a:srgbClr val="000000"/>
                        </a:solidFill>
                        <a:effectLst/>
                        <a:latin typeface="Calibri" panose="020F0502020204030204" pitchFamily="34" charset="0"/>
                      </a:endParaRPr>
                    </a:p>
                  </a:txBody>
                  <a:tcPr marL="14938" marR="14938" marT="14938" marB="0" anchor="ctr">
                    <a:solidFill>
                      <a:schemeClr val="accent3"/>
                    </a:solidFill>
                  </a:tcPr>
                </a:tc>
                <a:tc>
                  <a:txBody>
                    <a:bodyPr/>
                    <a:lstStyle/>
                    <a:p>
                      <a:pPr algn="ctr" fontAlgn="ctr"/>
                      <a:r>
                        <a:rPr lang="en-US" sz="2400" u="none" strike="noStrike" dirty="0">
                          <a:effectLst/>
                        </a:rPr>
                        <a:t>Terms used</a:t>
                      </a:r>
                      <a:endParaRPr lang="en-US" sz="2400" b="1" i="0" u="none" strike="noStrike" dirty="0">
                        <a:solidFill>
                          <a:srgbClr val="000000"/>
                        </a:solidFill>
                        <a:effectLst/>
                        <a:latin typeface="Calibri" panose="020F0502020204030204" pitchFamily="34" charset="0"/>
                      </a:endParaRPr>
                    </a:p>
                  </a:txBody>
                  <a:tcPr marL="14938" marR="14938" marT="14938" marB="0" anchor="ctr">
                    <a:solidFill>
                      <a:schemeClr val="accent3"/>
                    </a:solidFill>
                  </a:tcPr>
                </a:tc>
                <a:extLst>
                  <a:ext uri="{0D108BD9-81ED-4DB2-BD59-A6C34878D82A}">
                    <a16:rowId xmlns:a16="http://schemas.microsoft.com/office/drawing/2014/main" val="10000"/>
                  </a:ext>
                </a:extLst>
              </a:tr>
              <a:tr h="1270794">
                <a:tc>
                  <a:txBody>
                    <a:bodyPr/>
                    <a:lstStyle/>
                    <a:p>
                      <a:pPr algn="ctr" fontAlgn="ctr"/>
                      <a:r>
                        <a:rPr lang="en-US" sz="2400" u="none" strike="noStrike" dirty="0" smtClean="0">
                          <a:effectLst/>
                        </a:rPr>
                        <a:t>Preprint</a:t>
                      </a:r>
                      <a:endParaRPr lang="en-US" sz="2400" b="1" i="0" u="none" strike="noStrike" dirty="0">
                        <a:solidFill>
                          <a:srgbClr val="000000"/>
                        </a:solidFill>
                        <a:effectLst/>
                        <a:latin typeface="Calibri" panose="020F0502020204030204" pitchFamily="34" charset="0"/>
                      </a:endParaRPr>
                    </a:p>
                  </a:txBody>
                  <a:tcPr marL="14938" marR="14938" marT="14938" marB="0" anchor="ctr">
                    <a:solidFill>
                      <a:schemeClr val="accent3">
                        <a:lumMod val="40000"/>
                        <a:lumOff val="60000"/>
                      </a:schemeClr>
                    </a:solidFill>
                  </a:tcPr>
                </a:tc>
                <a:tc>
                  <a:txBody>
                    <a:bodyPr/>
                    <a:lstStyle/>
                    <a:p>
                      <a:pPr algn="ctr" fontAlgn="ctr"/>
                      <a:r>
                        <a:rPr lang="en-US" sz="2000" u="none" strike="noStrike" dirty="0">
                          <a:effectLst/>
                        </a:rPr>
                        <a:t>The version of the manuscript submitted to the journal</a:t>
                      </a:r>
                      <a:r>
                        <a:rPr lang="en-US" sz="2000" u="none" strike="noStrike" baseline="0" dirty="0">
                          <a:effectLst/>
                        </a:rPr>
                        <a:t>, </a:t>
                      </a:r>
                      <a:r>
                        <a:rPr lang="en-US" sz="2000" u="sng" strike="noStrike" baseline="0" dirty="0">
                          <a:effectLst/>
                        </a:rPr>
                        <a:t>before</a:t>
                      </a:r>
                      <a:r>
                        <a:rPr lang="en-US" sz="2000" u="none" strike="noStrike" baseline="0" dirty="0">
                          <a:effectLst/>
                        </a:rPr>
                        <a:t> undergoing peer review</a:t>
                      </a:r>
                      <a:endParaRPr lang="en-US" sz="2000" b="0" i="0" u="none" strike="noStrike" dirty="0">
                        <a:solidFill>
                          <a:srgbClr val="000000"/>
                        </a:solidFill>
                        <a:effectLst/>
                        <a:latin typeface="Calibri" panose="020F0502020204030204" pitchFamily="34" charset="0"/>
                      </a:endParaRPr>
                    </a:p>
                  </a:txBody>
                  <a:tcPr marL="14938" marR="14938" marT="14938" marB="0" anchor="ctr">
                    <a:solidFill>
                      <a:schemeClr val="accent3">
                        <a:lumMod val="40000"/>
                        <a:lumOff val="60000"/>
                      </a:schemeClr>
                    </a:solidFill>
                  </a:tcPr>
                </a:tc>
                <a:tc>
                  <a:txBody>
                    <a:bodyPr/>
                    <a:lstStyle/>
                    <a:p>
                      <a:pPr algn="ctr" fontAlgn="ctr"/>
                      <a:r>
                        <a:rPr lang="en-US" sz="2000" u="none" strike="noStrike" dirty="0">
                          <a:effectLst/>
                        </a:rPr>
                        <a:t>Submitted manuscript, Author's original draft, Pre-refereed print</a:t>
                      </a:r>
                      <a:endParaRPr lang="en-US" sz="2000" b="0" i="0" u="none" strike="noStrike" dirty="0">
                        <a:solidFill>
                          <a:srgbClr val="000000"/>
                        </a:solidFill>
                        <a:effectLst/>
                        <a:latin typeface="Calibri" panose="020F0502020204030204" pitchFamily="34" charset="0"/>
                      </a:endParaRPr>
                    </a:p>
                  </a:txBody>
                  <a:tcPr marL="14938" marR="14938" marT="14938" marB="0" anchor="ctr">
                    <a:solidFill>
                      <a:schemeClr val="accent3">
                        <a:lumMod val="40000"/>
                        <a:lumOff val="60000"/>
                      </a:schemeClr>
                    </a:solidFill>
                  </a:tcPr>
                </a:tc>
                <a:extLst>
                  <a:ext uri="{0D108BD9-81ED-4DB2-BD59-A6C34878D82A}">
                    <a16:rowId xmlns:a16="http://schemas.microsoft.com/office/drawing/2014/main" val="10001"/>
                  </a:ext>
                </a:extLst>
              </a:tr>
              <a:tr h="1270794">
                <a:tc>
                  <a:txBody>
                    <a:bodyPr/>
                    <a:lstStyle/>
                    <a:p>
                      <a:pPr algn="ctr" fontAlgn="ctr"/>
                      <a:r>
                        <a:rPr lang="en-US" sz="2400" u="none" strike="noStrike" dirty="0" err="1" smtClean="0">
                          <a:effectLst/>
                        </a:rPr>
                        <a:t>Postprint</a:t>
                      </a:r>
                      <a:endParaRPr lang="en-US" sz="2400" b="1" i="0" u="none" strike="noStrike" dirty="0">
                        <a:solidFill>
                          <a:srgbClr val="000000"/>
                        </a:solidFill>
                        <a:effectLst/>
                        <a:latin typeface="Calibri" panose="020F0502020204030204" pitchFamily="34" charset="0"/>
                      </a:endParaRPr>
                    </a:p>
                  </a:txBody>
                  <a:tcPr marL="14938" marR="14938" marT="14938" marB="0" anchor="ctr">
                    <a:solidFill>
                      <a:schemeClr val="accent3">
                        <a:lumMod val="40000"/>
                        <a:lumOff val="60000"/>
                      </a:schemeClr>
                    </a:solidFill>
                  </a:tcPr>
                </a:tc>
                <a:tc>
                  <a:txBody>
                    <a:bodyPr/>
                    <a:lstStyle/>
                    <a:p>
                      <a:pPr algn="ctr" fontAlgn="ctr"/>
                      <a:r>
                        <a:rPr lang="en-US" sz="2000" u="none" strike="noStrike" dirty="0">
                          <a:effectLst/>
                        </a:rPr>
                        <a:t>The accepted version, </a:t>
                      </a:r>
                      <a:r>
                        <a:rPr lang="en-US" sz="2000" u="sng" strike="noStrike" dirty="0">
                          <a:effectLst/>
                        </a:rPr>
                        <a:t>after</a:t>
                      </a:r>
                      <a:r>
                        <a:rPr lang="en-US" sz="2000" u="none" strike="noStrike" dirty="0">
                          <a:effectLst/>
                        </a:rPr>
                        <a:t> peer review but </a:t>
                      </a:r>
                      <a:r>
                        <a:rPr lang="en-US" sz="2000" u="sng" strike="noStrike" dirty="0">
                          <a:effectLst/>
                        </a:rPr>
                        <a:t>prior</a:t>
                      </a:r>
                      <a:r>
                        <a:rPr lang="en-US" sz="2000" u="none" strike="noStrike" dirty="0">
                          <a:effectLst/>
                        </a:rPr>
                        <a:t> the final copy-editing and layout</a:t>
                      </a:r>
                      <a:endParaRPr lang="en-US" sz="2000" b="0" i="0" u="none" strike="noStrike" dirty="0">
                        <a:solidFill>
                          <a:srgbClr val="000000"/>
                        </a:solidFill>
                        <a:effectLst/>
                        <a:latin typeface="Calibri" panose="020F0502020204030204" pitchFamily="34" charset="0"/>
                      </a:endParaRPr>
                    </a:p>
                  </a:txBody>
                  <a:tcPr marL="14938" marR="14938" marT="14938" marB="0" anchor="ctr">
                    <a:solidFill>
                      <a:schemeClr val="accent3">
                        <a:lumMod val="40000"/>
                        <a:lumOff val="60000"/>
                      </a:schemeClr>
                    </a:solidFill>
                  </a:tcPr>
                </a:tc>
                <a:tc>
                  <a:txBody>
                    <a:bodyPr/>
                    <a:lstStyle/>
                    <a:p>
                      <a:pPr algn="ctr" fontAlgn="ctr"/>
                      <a:r>
                        <a:rPr lang="en-US" sz="2000" u="none" strike="noStrike" dirty="0">
                          <a:effectLst/>
                        </a:rPr>
                        <a:t>Accepted</a:t>
                      </a:r>
                      <a:r>
                        <a:rPr lang="en-US" sz="2000" u="none" strike="noStrike" baseline="0" dirty="0">
                          <a:effectLst/>
                        </a:rPr>
                        <a:t> manuscript</a:t>
                      </a:r>
                      <a:r>
                        <a:rPr lang="en-US" sz="2000" u="none" strike="noStrike" dirty="0">
                          <a:effectLst/>
                        </a:rPr>
                        <a:t>, </a:t>
                      </a:r>
                      <a:r>
                        <a:rPr lang="en-US" sz="2000" u="none" strike="noStrike" dirty="0" smtClean="0">
                          <a:effectLst/>
                        </a:rPr>
                        <a:t>AAM:</a:t>
                      </a:r>
                      <a:r>
                        <a:rPr lang="en-US" sz="2000" u="none" strike="noStrike" baseline="0" dirty="0" smtClean="0">
                          <a:effectLst/>
                        </a:rPr>
                        <a:t> author’s accepted </a:t>
                      </a:r>
                      <a:r>
                        <a:rPr lang="en-US" sz="2000" u="none" strike="noStrike" dirty="0" smtClean="0">
                          <a:effectLst/>
                        </a:rPr>
                        <a:t>manuscript</a:t>
                      </a:r>
                      <a:r>
                        <a:rPr lang="en-US" sz="2000" u="none" strike="noStrike" dirty="0">
                          <a:effectLst/>
                        </a:rPr>
                        <a:t>, Post-refereed print</a:t>
                      </a:r>
                      <a:endParaRPr lang="en-US" sz="2000" b="0" i="0" u="none" strike="noStrike" dirty="0">
                        <a:solidFill>
                          <a:srgbClr val="000000"/>
                        </a:solidFill>
                        <a:effectLst/>
                        <a:latin typeface="Calibri" panose="020F0502020204030204" pitchFamily="34" charset="0"/>
                      </a:endParaRPr>
                    </a:p>
                  </a:txBody>
                  <a:tcPr marL="14938" marR="14938" marT="14938" marB="0" anchor="ctr">
                    <a:solidFill>
                      <a:schemeClr val="accent3">
                        <a:lumMod val="40000"/>
                        <a:lumOff val="60000"/>
                      </a:schemeClr>
                    </a:solidFill>
                  </a:tcPr>
                </a:tc>
                <a:extLst>
                  <a:ext uri="{0D108BD9-81ED-4DB2-BD59-A6C34878D82A}">
                    <a16:rowId xmlns:a16="http://schemas.microsoft.com/office/drawing/2014/main" val="10002"/>
                  </a:ext>
                </a:extLst>
              </a:tr>
              <a:tr h="950172">
                <a:tc>
                  <a:txBody>
                    <a:bodyPr/>
                    <a:lstStyle/>
                    <a:p>
                      <a:pPr algn="ctr" fontAlgn="ctr"/>
                      <a:r>
                        <a:rPr lang="en-US" sz="2400" u="none" strike="noStrike" dirty="0">
                          <a:effectLst/>
                        </a:rPr>
                        <a:t>Published article</a:t>
                      </a:r>
                      <a:endParaRPr lang="en-US" sz="2400" b="1" i="0" u="none" strike="noStrike" dirty="0">
                        <a:solidFill>
                          <a:srgbClr val="000000"/>
                        </a:solidFill>
                        <a:effectLst/>
                        <a:latin typeface="Calibri" panose="020F0502020204030204" pitchFamily="34" charset="0"/>
                      </a:endParaRPr>
                    </a:p>
                  </a:txBody>
                  <a:tcPr marL="14938" marR="14938" marT="14938" marB="0" anchor="ctr">
                    <a:solidFill>
                      <a:schemeClr val="accent3">
                        <a:lumMod val="40000"/>
                        <a:lumOff val="60000"/>
                      </a:schemeClr>
                    </a:solidFill>
                  </a:tcPr>
                </a:tc>
                <a:tc>
                  <a:txBody>
                    <a:bodyPr/>
                    <a:lstStyle/>
                    <a:p>
                      <a:pPr algn="ctr" fontAlgn="ctr"/>
                      <a:r>
                        <a:rPr lang="en-US" sz="2000" u="none" strike="noStrike" dirty="0">
                          <a:effectLst/>
                        </a:rPr>
                        <a:t>An exact digital replicate of the published article</a:t>
                      </a:r>
                      <a:endParaRPr lang="en-US" sz="2000" b="0" i="0" u="none" strike="noStrike" dirty="0">
                        <a:solidFill>
                          <a:srgbClr val="000000"/>
                        </a:solidFill>
                        <a:effectLst/>
                        <a:latin typeface="Calibri" panose="020F0502020204030204" pitchFamily="34" charset="0"/>
                      </a:endParaRPr>
                    </a:p>
                  </a:txBody>
                  <a:tcPr marL="14938" marR="14938" marT="14938" marB="0" anchor="ctr">
                    <a:solidFill>
                      <a:schemeClr val="accent3">
                        <a:lumMod val="40000"/>
                        <a:lumOff val="60000"/>
                      </a:schemeClr>
                    </a:solidFill>
                  </a:tcPr>
                </a:tc>
                <a:tc>
                  <a:txBody>
                    <a:bodyPr/>
                    <a:lstStyle/>
                    <a:p>
                      <a:pPr algn="ctr" fontAlgn="ctr"/>
                      <a:r>
                        <a:rPr lang="en-US" sz="2000" u="none" strike="noStrike" dirty="0">
                          <a:effectLst/>
                        </a:rPr>
                        <a:t>Version of record, Publisher's version, Published journal article</a:t>
                      </a:r>
                      <a:endParaRPr lang="en-US" sz="2000" b="0" i="0" u="none" strike="noStrike" dirty="0">
                        <a:solidFill>
                          <a:srgbClr val="000000"/>
                        </a:solidFill>
                        <a:effectLst/>
                        <a:latin typeface="Calibri" panose="020F0502020204030204" pitchFamily="34" charset="0"/>
                      </a:endParaRPr>
                    </a:p>
                  </a:txBody>
                  <a:tcPr marL="14938" marR="14938" marT="14938" marB="0" anchor="ctr">
                    <a:solidFill>
                      <a:schemeClr val="accent3">
                        <a:lumMod val="40000"/>
                        <a:lumOff val="60000"/>
                      </a:schemeClr>
                    </a:solidFill>
                  </a:tcPr>
                </a:tc>
                <a:extLst>
                  <a:ext uri="{0D108BD9-81ED-4DB2-BD59-A6C34878D82A}">
                    <a16:rowId xmlns:a16="http://schemas.microsoft.com/office/drawing/2014/main" val="10003"/>
                  </a:ext>
                </a:extLst>
              </a:tr>
            </a:tbl>
          </a:graphicData>
        </a:graphic>
      </p:graphicFrame>
      <p:sp>
        <p:nvSpPr>
          <p:cNvPr id="6" name="Titel 1"/>
          <p:cNvSpPr>
            <a:spLocks noGrp="1"/>
          </p:cNvSpPr>
          <p:nvPr>
            <p:ph type="title"/>
          </p:nvPr>
        </p:nvSpPr>
        <p:spPr>
          <a:xfrm>
            <a:off x="576000" y="576000"/>
            <a:ext cx="11041200" cy="1325563"/>
          </a:xfrm>
        </p:spPr>
        <p:txBody>
          <a:bodyPr/>
          <a:lstStyle/>
          <a:p>
            <a:r>
              <a:rPr lang="nl-NL" dirty="0" err="1" smtClean="0"/>
              <a:t>Publication</a:t>
            </a:r>
            <a:r>
              <a:rPr lang="nl-NL" dirty="0" smtClean="0"/>
              <a:t> stages</a:t>
            </a:r>
            <a:endParaRPr lang="nl-NL" dirty="0"/>
          </a:p>
        </p:txBody>
      </p:sp>
      <p:sp>
        <p:nvSpPr>
          <p:cNvPr id="7" name="TextBox 6"/>
          <p:cNvSpPr txBox="1"/>
          <p:nvPr/>
        </p:nvSpPr>
        <p:spPr>
          <a:xfrm>
            <a:off x="900000" y="6411572"/>
            <a:ext cx="8986684" cy="261610"/>
          </a:xfrm>
          <a:prstGeom prst="rect">
            <a:avLst/>
          </a:prstGeom>
          <a:noFill/>
        </p:spPr>
        <p:txBody>
          <a:bodyPr wrap="square" rtlCol="0">
            <a:spAutoFit/>
          </a:bodyPr>
          <a:lstStyle/>
          <a:p>
            <a:r>
              <a:rPr lang="nl-BE" sz="1100" dirty="0" err="1">
                <a:solidFill>
                  <a:schemeClr val="bg1"/>
                </a:solidFill>
                <a:latin typeface="Arial" panose="020B0604020202020204" pitchFamily="34" charset="0"/>
                <a:cs typeface="Arial" panose="020B0604020202020204" pitchFamily="34" charset="0"/>
              </a:rPr>
              <a:t>a</a:t>
            </a:r>
            <a:r>
              <a:rPr lang="nl-BE" sz="1100" dirty="0" err="1" smtClean="0">
                <a:solidFill>
                  <a:schemeClr val="bg1"/>
                </a:solidFill>
                <a:latin typeface="Arial" panose="020B0604020202020204" pitchFamily="34" charset="0"/>
                <a:cs typeface="Arial" panose="020B0604020202020204" pitchFamily="34" charset="0"/>
              </a:rPr>
              <a:t>dapted</a:t>
            </a:r>
            <a:r>
              <a:rPr lang="nl-BE" sz="1100" dirty="0" smtClean="0">
                <a:solidFill>
                  <a:schemeClr val="bg1"/>
                </a:solidFill>
                <a:latin typeface="Arial" panose="020B0604020202020204" pitchFamily="34" charset="0"/>
                <a:cs typeface="Arial" panose="020B0604020202020204" pitchFamily="34" charset="0"/>
              </a:rPr>
              <a:t> </a:t>
            </a:r>
            <a:r>
              <a:rPr lang="nl-BE" sz="1100" dirty="0" err="1" smtClean="0">
                <a:solidFill>
                  <a:schemeClr val="bg1"/>
                </a:solidFill>
                <a:latin typeface="Arial" panose="020B0604020202020204" pitchFamily="34" charset="0"/>
                <a:cs typeface="Arial" panose="020B0604020202020204" pitchFamily="34" charset="0"/>
              </a:rPr>
              <a:t>from</a:t>
            </a:r>
            <a:r>
              <a:rPr lang="nl-BE" sz="1100" dirty="0" smtClean="0">
                <a:solidFill>
                  <a:schemeClr val="bg1"/>
                </a:solidFill>
                <a:latin typeface="Arial" panose="020B0604020202020204" pitchFamily="34" charset="0"/>
                <a:cs typeface="Arial" panose="020B0604020202020204" pitchFamily="34" charset="0"/>
              </a:rPr>
              <a:t> C</a:t>
            </a:r>
            <a:r>
              <a:rPr lang="nl-BE" sz="1100" dirty="0">
                <a:solidFill>
                  <a:schemeClr val="bg1"/>
                </a:solidFill>
                <a:latin typeface="Arial" panose="020B0604020202020204" pitchFamily="34" charset="0"/>
                <a:cs typeface="Arial" panose="020B0604020202020204" pitchFamily="34" charset="0"/>
              </a:rPr>
              <a:t>. </a:t>
            </a:r>
            <a:r>
              <a:rPr lang="nl-BE" sz="1100" dirty="0" err="1">
                <a:solidFill>
                  <a:schemeClr val="bg1"/>
                </a:solidFill>
                <a:latin typeface="Arial" panose="020B0604020202020204" pitchFamily="34" charset="0"/>
                <a:cs typeface="Arial" panose="020B0604020202020204" pitchFamily="34" charset="0"/>
              </a:rPr>
              <a:t>Iakovakis</a:t>
            </a:r>
            <a:r>
              <a:rPr lang="nl-BE" sz="1100" dirty="0">
                <a:solidFill>
                  <a:schemeClr val="bg1"/>
                </a:solidFill>
                <a:latin typeface="Arial" panose="020B0604020202020204" pitchFamily="34" charset="0"/>
                <a:cs typeface="Arial" panose="020B0604020202020204" pitchFamily="34" charset="0"/>
              </a:rPr>
              <a:t> (2019), </a:t>
            </a:r>
            <a:r>
              <a:rPr lang="nl-BE" sz="1100" i="1" dirty="0">
                <a:solidFill>
                  <a:schemeClr val="bg1"/>
                </a:solidFill>
                <a:latin typeface="Arial" panose="020B0604020202020204" pitchFamily="34" charset="0"/>
                <a:cs typeface="Arial" panose="020B0604020202020204" pitchFamily="34" charset="0"/>
              </a:rPr>
              <a:t>Open Access. </a:t>
            </a:r>
            <a:r>
              <a:rPr lang="nl-BE" sz="1100" i="1" dirty="0" err="1">
                <a:solidFill>
                  <a:schemeClr val="bg1"/>
                </a:solidFill>
                <a:latin typeface="Arial" panose="020B0604020202020204" pitchFamily="34" charset="0"/>
                <a:cs typeface="Arial" panose="020B0604020202020204" pitchFamily="34" charset="0"/>
              </a:rPr>
              <a:t>Increase</a:t>
            </a:r>
            <a:r>
              <a:rPr lang="nl-BE" sz="1100" i="1" dirty="0">
                <a:solidFill>
                  <a:schemeClr val="bg1"/>
                </a:solidFill>
                <a:latin typeface="Arial" panose="020B0604020202020204" pitchFamily="34" charset="0"/>
                <a:cs typeface="Arial" panose="020B0604020202020204" pitchFamily="34" charset="0"/>
              </a:rPr>
              <a:t> </a:t>
            </a:r>
            <a:r>
              <a:rPr lang="nl-BE" sz="1100" i="1" dirty="0" err="1">
                <a:solidFill>
                  <a:schemeClr val="bg1"/>
                </a:solidFill>
                <a:latin typeface="Arial" panose="020B0604020202020204" pitchFamily="34" charset="0"/>
                <a:cs typeface="Arial" panose="020B0604020202020204" pitchFamily="34" charset="0"/>
              </a:rPr>
              <a:t>the</a:t>
            </a:r>
            <a:r>
              <a:rPr lang="nl-BE" sz="1100" i="1" dirty="0">
                <a:solidFill>
                  <a:schemeClr val="bg1"/>
                </a:solidFill>
                <a:latin typeface="Arial" panose="020B0604020202020204" pitchFamily="34" charset="0"/>
                <a:cs typeface="Arial" panose="020B0604020202020204" pitchFamily="34" charset="0"/>
              </a:rPr>
              <a:t> </a:t>
            </a:r>
            <a:r>
              <a:rPr lang="nl-BE" sz="1100" i="1" dirty="0" err="1">
                <a:solidFill>
                  <a:schemeClr val="bg1"/>
                </a:solidFill>
                <a:latin typeface="Arial" panose="020B0604020202020204" pitchFamily="34" charset="0"/>
                <a:cs typeface="Arial" panose="020B0604020202020204" pitchFamily="34" charset="0"/>
              </a:rPr>
              <a:t>visibility</a:t>
            </a:r>
            <a:r>
              <a:rPr lang="nl-BE" sz="1100" i="1" dirty="0">
                <a:solidFill>
                  <a:schemeClr val="bg1"/>
                </a:solidFill>
                <a:latin typeface="Arial" panose="020B0604020202020204" pitchFamily="34" charset="0"/>
                <a:cs typeface="Arial" panose="020B0604020202020204" pitchFamily="34" charset="0"/>
              </a:rPr>
              <a:t> of </a:t>
            </a:r>
            <a:r>
              <a:rPr lang="nl-BE" sz="1100" i="1" dirty="0" err="1">
                <a:solidFill>
                  <a:schemeClr val="bg1"/>
                </a:solidFill>
                <a:latin typeface="Arial" panose="020B0604020202020204" pitchFamily="34" charset="0"/>
                <a:cs typeface="Arial" panose="020B0604020202020204" pitchFamily="34" charset="0"/>
              </a:rPr>
              <a:t>your</a:t>
            </a:r>
            <a:r>
              <a:rPr lang="nl-BE" sz="1100" i="1" dirty="0">
                <a:solidFill>
                  <a:schemeClr val="bg1"/>
                </a:solidFill>
                <a:latin typeface="Arial" panose="020B0604020202020204" pitchFamily="34" charset="0"/>
                <a:cs typeface="Arial" panose="020B0604020202020204" pitchFamily="34" charset="0"/>
              </a:rPr>
              <a:t> research</a:t>
            </a:r>
            <a:r>
              <a:rPr lang="nl-BE" sz="1100" dirty="0">
                <a:solidFill>
                  <a:schemeClr val="bg1"/>
                </a:solidFill>
                <a:latin typeface="Arial" panose="020B0604020202020204" pitchFamily="34" charset="0"/>
                <a:cs typeface="Arial" panose="020B0604020202020204" pitchFamily="34" charset="0"/>
              </a:rPr>
              <a:t>, </a:t>
            </a:r>
            <a:r>
              <a:rPr lang="nl-BE" sz="1100" dirty="0" smtClean="0">
                <a:solidFill>
                  <a:schemeClr val="bg1"/>
                </a:solidFill>
                <a:latin typeface="Arial" panose="020B0604020202020204" pitchFamily="34" charset="0"/>
                <a:cs typeface="Arial" panose="020B0604020202020204" pitchFamily="34" charset="0"/>
              </a:rPr>
              <a:t>https</a:t>
            </a:r>
            <a:r>
              <a:rPr lang="nl-BE" sz="1100" dirty="0">
                <a:solidFill>
                  <a:schemeClr val="bg1"/>
                </a:solidFill>
                <a:latin typeface="Arial" panose="020B0604020202020204" pitchFamily="34" charset="0"/>
                <a:cs typeface="Arial" panose="020B0604020202020204" pitchFamily="34" charset="0"/>
              </a:rPr>
              <a:t>://</a:t>
            </a:r>
            <a:r>
              <a:rPr lang="nl-BE" sz="1100" dirty="0" smtClean="0">
                <a:solidFill>
                  <a:schemeClr val="bg1"/>
                </a:solidFill>
                <a:latin typeface="Arial" panose="020B0604020202020204" pitchFamily="34" charset="0"/>
                <a:cs typeface="Arial" panose="020B0604020202020204" pitchFamily="34" charset="0"/>
              </a:rPr>
              <a:t>doi.org/10.6084/m9.figshare.7849160.v6</a:t>
            </a:r>
            <a:endParaRPr lang="nl-BE" sz="1100" dirty="0">
              <a:solidFill>
                <a:schemeClr val="bg1"/>
              </a:solidFill>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85114D95-D6A6-084A-9D9C-617B45E258AD}" type="slidenum">
              <a:rPr lang="nl-NL" smtClean="0"/>
              <a:t>44</a:t>
            </a:fld>
            <a:endParaRPr lang="nl-NL" dirty="0"/>
          </a:p>
        </p:txBody>
      </p:sp>
    </p:spTree>
    <p:extLst>
      <p:ext uri="{BB962C8B-B14F-4D97-AF65-F5344CB8AC3E}">
        <p14:creationId xmlns:p14="http://schemas.microsoft.com/office/powerpoint/2010/main" val="791819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Preprints</a:t>
            </a:r>
            <a:endParaRPr lang="nl-BE" dirty="0"/>
          </a:p>
        </p:txBody>
      </p:sp>
      <p:sp>
        <p:nvSpPr>
          <p:cNvPr id="3" name="Content Placeholder 2"/>
          <p:cNvSpPr>
            <a:spLocks noGrp="1"/>
          </p:cNvSpPr>
          <p:nvPr>
            <p:ph idx="1"/>
          </p:nvPr>
        </p:nvSpPr>
        <p:spPr>
          <a:xfrm>
            <a:off x="576000" y="1637790"/>
            <a:ext cx="11041200" cy="3938548"/>
          </a:xfrm>
        </p:spPr>
        <p:txBody>
          <a:bodyPr>
            <a:normAutofit fontScale="92500" lnSpcReduction="10000"/>
          </a:bodyPr>
          <a:lstStyle/>
          <a:p>
            <a:endParaRPr lang="en-US" dirty="0" smtClean="0"/>
          </a:p>
          <a:p>
            <a:pPr>
              <a:buFont typeface="Wingdings" panose="05000000000000000000" pitchFamily="2" charset="2"/>
              <a:buChar char="§"/>
            </a:pPr>
            <a:r>
              <a:rPr lang="en-US" dirty="0"/>
              <a:t>you can use preprints as a preliminary publication (publish an early version as preprint to claim the topic and invite comments, and submit a revised version to a traditional journal at a later stage)</a:t>
            </a:r>
          </a:p>
          <a:p>
            <a:pPr>
              <a:buFont typeface="Wingdings" panose="05000000000000000000" pitchFamily="2" charset="2"/>
              <a:buChar char="§"/>
            </a:pPr>
            <a:r>
              <a:rPr lang="en-US" dirty="0" smtClean="0"/>
              <a:t>you can use preprints as an alternative for journal articles, abandoning journals </a:t>
            </a:r>
            <a:r>
              <a:rPr lang="en-US" dirty="0"/>
              <a:t>all </a:t>
            </a:r>
            <a:r>
              <a:rPr lang="en-US" dirty="0" smtClean="0"/>
              <a:t>together</a:t>
            </a:r>
          </a:p>
          <a:p>
            <a:pPr>
              <a:buFont typeface="Wingdings" panose="05000000000000000000" pitchFamily="2" charset="2"/>
              <a:buChar char="§"/>
            </a:pPr>
            <a:r>
              <a:rPr lang="en-US" dirty="0" smtClean="0"/>
              <a:t>you </a:t>
            </a:r>
            <a:r>
              <a:rPr lang="en-US" dirty="0"/>
              <a:t>can archive the preprint of a published article after the fact, and thus publish preprints to make your work available in Green OA </a:t>
            </a:r>
          </a:p>
          <a:p>
            <a:pPr marL="0" indent="0">
              <a:buNone/>
            </a:pPr>
            <a:endParaRPr lang="en-US" dirty="0"/>
          </a:p>
          <a:p>
            <a:pPr marL="0" indent="0" algn="ctr">
              <a:buNone/>
            </a:pPr>
            <a:r>
              <a:rPr lang="en-US" dirty="0" err="1" smtClean="0"/>
              <a:t>medRxiv</a:t>
            </a:r>
            <a:r>
              <a:rPr lang="en-US" dirty="0" smtClean="0"/>
              <a:t> (</a:t>
            </a:r>
            <a:r>
              <a:rPr lang="nl-BE" dirty="0">
                <a:hlinkClick r:id="rId2"/>
              </a:rPr>
              <a:t>https://www.medrxiv.org</a:t>
            </a:r>
            <a:r>
              <a:rPr lang="nl-BE" dirty="0" smtClean="0">
                <a:hlinkClick r:id="rId2"/>
              </a:rPr>
              <a:t>/</a:t>
            </a:r>
            <a:r>
              <a:rPr lang="nl-BE" dirty="0" smtClean="0"/>
              <a:t>), </a:t>
            </a:r>
            <a:r>
              <a:rPr lang="nl-BE" dirty="0" err="1" smtClean="0"/>
              <a:t>the</a:t>
            </a:r>
            <a:r>
              <a:rPr lang="nl-BE" dirty="0" smtClean="0"/>
              <a:t> </a:t>
            </a:r>
            <a:r>
              <a:rPr lang="nl-BE" dirty="0" smtClean="0"/>
              <a:t>preprint </a:t>
            </a:r>
            <a:r>
              <a:rPr lang="nl-BE" dirty="0" smtClean="0"/>
              <a:t>server for health </a:t>
            </a:r>
            <a:r>
              <a:rPr lang="nl-BE" dirty="0" err="1" smtClean="0"/>
              <a:t>sciences</a:t>
            </a:r>
            <a:endParaRPr lang="nl-BE" dirty="0"/>
          </a:p>
        </p:txBody>
      </p:sp>
      <p:sp>
        <p:nvSpPr>
          <p:cNvPr id="4" name="Slide Number Placeholder 3"/>
          <p:cNvSpPr>
            <a:spLocks noGrp="1"/>
          </p:cNvSpPr>
          <p:nvPr>
            <p:ph type="sldNum" sz="quarter" idx="12"/>
          </p:nvPr>
        </p:nvSpPr>
        <p:spPr/>
        <p:txBody>
          <a:bodyPr/>
          <a:lstStyle/>
          <a:p>
            <a:fld id="{85114D95-D6A6-084A-9D9C-617B45E258AD}" type="slidenum">
              <a:rPr lang="nl-NL" smtClean="0"/>
              <a:t>45</a:t>
            </a:fld>
            <a:endParaRPr lang="nl-NL" dirty="0"/>
          </a:p>
        </p:txBody>
      </p:sp>
      <p:sp>
        <p:nvSpPr>
          <p:cNvPr id="5" name="TextBox 4"/>
          <p:cNvSpPr txBox="1"/>
          <p:nvPr/>
        </p:nvSpPr>
        <p:spPr>
          <a:xfrm>
            <a:off x="900000" y="6326933"/>
            <a:ext cx="8977530" cy="430887"/>
          </a:xfrm>
          <a:prstGeom prst="rect">
            <a:avLst/>
          </a:prstGeom>
          <a:noFill/>
        </p:spPr>
        <p:txBody>
          <a:bodyPr wrap="square" rtlCol="0">
            <a:spAutoFit/>
          </a:bodyPr>
          <a:lstStyle/>
          <a:p>
            <a:r>
              <a:rPr lang="en-US" sz="1100" dirty="0" smtClean="0">
                <a:solidFill>
                  <a:schemeClr val="bg1"/>
                </a:solidFill>
                <a:latin typeface="Arial" panose="020B0604020202020204" pitchFamily="34" charset="0"/>
                <a:cs typeface="Arial" panose="020B0604020202020204" pitchFamily="34" charset="0"/>
              </a:rPr>
              <a:t>B. Stern – E. O-</a:t>
            </a:r>
            <a:r>
              <a:rPr lang="en-US" sz="1100" dirty="0" err="1" smtClean="0">
                <a:solidFill>
                  <a:schemeClr val="bg1"/>
                </a:solidFill>
                <a:latin typeface="Arial" panose="020B0604020202020204" pitchFamily="34" charset="0"/>
                <a:cs typeface="Arial" panose="020B0604020202020204" pitchFamily="34" charset="0"/>
              </a:rPr>
              <a:t>Shea</a:t>
            </a:r>
            <a:r>
              <a:rPr lang="en-US" sz="1100" dirty="0" smtClean="0">
                <a:solidFill>
                  <a:schemeClr val="bg1"/>
                </a:solidFill>
                <a:latin typeface="Arial" panose="020B0604020202020204" pitchFamily="34" charset="0"/>
                <a:cs typeface="Arial" panose="020B0604020202020204" pitchFamily="34" charset="0"/>
              </a:rPr>
              <a:t> (2019), ‘A proposal for the future of scientific publishing in the life sciences’, https://doi.org/10,1371/journal,pbio,3000116</a:t>
            </a:r>
          </a:p>
          <a:p>
            <a:r>
              <a:rPr lang="en-US" sz="1100" dirty="0" smtClean="0">
                <a:solidFill>
                  <a:schemeClr val="bg1"/>
                </a:solidFill>
                <a:latin typeface="Arial" panose="020B0604020202020204" pitchFamily="34" charset="0"/>
                <a:cs typeface="Arial" panose="020B0604020202020204" pitchFamily="34" charset="0"/>
              </a:rPr>
              <a:t>J. </a:t>
            </a:r>
            <a:r>
              <a:rPr lang="en-US" sz="1100" dirty="0" err="1" smtClean="0">
                <a:solidFill>
                  <a:schemeClr val="bg1"/>
                </a:solidFill>
                <a:latin typeface="Arial" panose="020B0604020202020204" pitchFamily="34" charset="0"/>
                <a:cs typeface="Arial" panose="020B0604020202020204" pitchFamily="34" charset="0"/>
              </a:rPr>
              <a:t>Mandrola</a:t>
            </a:r>
            <a:r>
              <a:rPr lang="en-US" sz="1100" dirty="0" smtClean="0">
                <a:solidFill>
                  <a:schemeClr val="bg1"/>
                </a:solidFill>
                <a:latin typeface="Arial" panose="020B0604020202020204" pitchFamily="34" charset="0"/>
                <a:cs typeface="Arial" panose="020B0604020202020204" pitchFamily="34" charset="0"/>
              </a:rPr>
              <a:t> – P. Futyma (2019), ‘The role of social media in cardiology’, https://doi.org/10.1016/j.tcm.2019.01.009</a:t>
            </a:r>
            <a:endParaRPr lang="nl-BE" sz="11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177983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Belgian OA law</a:t>
            </a:r>
            <a:endParaRPr lang="nl-BE" dirty="0"/>
          </a:p>
        </p:txBody>
      </p:sp>
      <p:sp>
        <p:nvSpPr>
          <p:cNvPr id="3" name="Content Placeholder 2"/>
          <p:cNvSpPr>
            <a:spLocks noGrp="1"/>
          </p:cNvSpPr>
          <p:nvPr>
            <p:ph idx="1"/>
          </p:nvPr>
        </p:nvSpPr>
        <p:spPr/>
        <p:txBody>
          <a:bodyPr>
            <a:normAutofit fontScale="92500" lnSpcReduction="10000"/>
          </a:bodyPr>
          <a:lstStyle/>
          <a:p>
            <a:pPr marL="0" indent="0">
              <a:buNone/>
            </a:pPr>
            <a:r>
              <a:rPr lang="nl-BE" dirty="0" err="1" smtClean="0"/>
              <a:t>federal</a:t>
            </a:r>
            <a:r>
              <a:rPr lang="nl-BE" dirty="0" smtClean="0"/>
              <a:t> </a:t>
            </a:r>
            <a:r>
              <a:rPr lang="nl-BE" dirty="0" err="1" smtClean="0"/>
              <a:t>law</a:t>
            </a:r>
            <a:r>
              <a:rPr lang="nl-BE" dirty="0" smtClean="0"/>
              <a:t> (wijziging </a:t>
            </a:r>
            <a:r>
              <a:rPr lang="nl-BE" dirty="0"/>
              <a:t>van boek XI van het Wetboek van </a:t>
            </a:r>
            <a:r>
              <a:rPr lang="nl-BE" dirty="0" smtClean="0"/>
              <a:t>Economisch Recht), d.d. 30 </a:t>
            </a:r>
            <a:r>
              <a:rPr lang="nl-BE" dirty="0" err="1" smtClean="0"/>
              <a:t>July</a:t>
            </a:r>
            <a:r>
              <a:rPr lang="nl-BE" dirty="0" smtClean="0"/>
              <a:t> 2018 (</a:t>
            </a:r>
            <a:r>
              <a:rPr lang="nl-BE" dirty="0" err="1" smtClean="0"/>
              <a:t>active</a:t>
            </a:r>
            <a:r>
              <a:rPr lang="nl-BE" dirty="0" smtClean="0"/>
              <a:t> </a:t>
            </a:r>
            <a:r>
              <a:rPr lang="nl-BE" dirty="0" err="1" smtClean="0"/>
              <a:t>since</a:t>
            </a:r>
            <a:r>
              <a:rPr lang="nl-BE" dirty="0" smtClean="0"/>
              <a:t> 15 September 2018) </a:t>
            </a:r>
          </a:p>
          <a:p>
            <a:pPr marL="0" indent="0">
              <a:buNone/>
            </a:pPr>
            <a:endParaRPr lang="en-US" dirty="0"/>
          </a:p>
          <a:p>
            <a:pPr lvl="1">
              <a:buFont typeface="Wingdings" panose="05000000000000000000" pitchFamily="2" charset="2"/>
              <a:buChar char="§"/>
            </a:pPr>
            <a:r>
              <a:rPr lang="en-US" dirty="0" smtClean="0"/>
              <a:t>scholarly authors have the </a:t>
            </a:r>
            <a:r>
              <a:rPr lang="en-US" u="sng" dirty="0" smtClean="0"/>
              <a:t>right</a:t>
            </a:r>
            <a:r>
              <a:rPr lang="en-US" dirty="0" smtClean="0"/>
              <a:t> to deposit a </a:t>
            </a:r>
            <a:r>
              <a:rPr lang="en-US" dirty="0" err="1" smtClean="0"/>
              <a:t>postprint</a:t>
            </a:r>
            <a:r>
              <a:rPr lang="en-US" dirty="0" smtClean="0"/>
              <a:t> of their work in a repository </a:t>
            </a:r>
          </a:p>
          <a:p>
            <a:pPr lvl="1">
              <a:buFont typeface="Wingdings" panose="05000000000000000000" pitchFamily="2" charset="2"/>
              <a:buChar char="§"/>
            </a:pPr>
            <a:r>
              <a:rPr lang="en-US" dirty="0"/>
              <a:t>scholarly authors have the </a:t>
            </a:r>
            <a:r>
              <a:rPr lang="en-US" u="sng" dirty="0"/>
              <a:t>right</a:t>
            </a:r>
            <a:r>
              <a:rPr lang="en-US" dirty="0"/>
              <a:t> to </a:t>
            </a:r>
            <a:r>
              <a:rPr lang="en-US" dirty="0" smtClean="0"/>
              <a:t>make this </a:t>
            </a:r>
            <a:r>
              <a:rPr lang="en-US" dirty="0" err="1" smtClean="0"/>
              <a:t>postprint</a:t>
            </a:r>
            <a:r>
              <a:rPr lang="en-US" dirty="0" smtClean="0"/>
              <a:t> available in OA after an embargo period of 6 (</a:t>
            </a:r>
            <a:r>
              <a:rPr lang="en-US" dirty="0"/>
              <a:t>STEM) </a:t>
            </a:r>
            <a:r>
              <a:rPr lang="en-US" dirty="0" smtClean="0"/>
              <a:t>or 12 (HSS) months</a:t>
            </a:r>
          </a:p>
          <a:p>
            <a:pPr lvl="1">
              <a:buFont typeface="Wingdings" panose="05000000000000000000" pitchFamily="2" charset="2"/>
              <a:buChar char="§"/>
            </a:pPr>
            <a:r>
              <a:rPr lang="en-US" dirty="0" smtClean="0"/>
              <a:t>this right </a:t>
            </a:r>
            <a:r>
              <a:rPr lang="en-US" u="sng" dirty="0" smtClean="0"/>
              <a:t>cannot be yielded </a:t>
            </a:r>
            <a:r>
              <a:rPr lang="en-US" dirty="0" smtClean="0"/>
              <a:t>(so author’s contracts or publisher guidelines are overruled by this </a:t>
            </a:r>
            <a:r>
              <a:rPr lang="en-US" dirty="0" smtClean="0"/>
              <a:t>law)</a:t>
            </a:r>
            <a:endParaRPr lang="en-US" dirty="0" smtClean="0"/>
          </a:p>
          <a:p>
            <a:pPr lvl="1">
              <a:buFont typeface="Wingdings" panose="05000000000000000000" pitchFamily="2" charset="2"/>
              <a:buChar char="§"/>
            </a:pPr>
            <a:r>
              <a:rPr lang="en-US" dirty="0" smtClean="0"/>
              <a:t>this right is </a:t>
            </a:r>
            <a:r>
              <a:rPr lang="en-US" u="sng" dirty="0" smtClean="0"/>
              <a:t>retro-active</a:t>
            </a:r>
            <a:r>
              <a:rPr lang="en-US" dirty="0" smtClean="0"/>
              <a:t> (so also valid for publications before 2018)</a:t>
            </a:r>
          </a:p>
          <a:p>
            <a:pPr lvl="1">
              <a:buFont typeface="Wingdings" panose="05000000000000000000" pitchFamily="2" charset="2"/>
              <a:buChar char="§"/>
            </a:pPr>
            <a:r>
              <a:rPr lang="en-US" dirty="0" smtClean="0"/>
              <a:t>law is </a:t>
            </a:r>
            <a:r>
              <a:rPr lang="en-US" u="sng" dirty="0" smtClean="0"/>
              <a:t>valid whenever there is a link to Belgium </a:t>
            </a:r>
            <a:r>
              <a:rPr lang="nl-BE" dirty="0" smtClean="0"/>
              <a:t>(</a:t>
            </a:r>
            <a:r>
              <a:rPr lang="nl-BE" dirty="0" err="1" smtClean="0"/>
              <a:t>so</a:t>
            </a:r>
            <a:r>
              <a:rPr lang="nl-BE" dirty="0" smtClean="0"/>
              <a:t> </a:t>
            </a:r>
            <a:r>
              <a:rPr lang="nl-BE" dirty="0" err="1" smtClean="0"/>
              <a:t>Belgians</a:t>
            </a:r>
            <a:r>
              <a:rPr lang="nl-BE" dirty="0" smtClean="0"/>
              <a:t> at home </a:t>
            </a:r>
            <a:r>
              <a:rPr lang="nl-BE" dirty="0" err="1" smtClean="0"/>
              <a:t>and</a:t>
            </a:r>
            <a:r>
              <a:rPr lang="nl-BE" dirty="0" smtClean="0"/>
              <a:t> </a:t>
            </a:r>
            <a:r>
              <a:rPr lang="nl-BE" dirty="0" err="1" smtClean="0"/>
              <a:t>abroad</a:t>
            </a:r>
            <a:r>
              <a:rPr lang="nl-BE" dirty="0" smtClean="0"/>
              <a:t> but </a:t>
            </a:r>
            <a:r>
              <a:rPr lang="nl-BE" dirty="0" err="1" smtClean="0"/>
              <a:t>also</a:t>
            </a:r>
            <a:r>
              <a:rPr lang="nl-BE" dirty="0" smtClean="0"/>
              <a:t> non-</a:t>
            </a:r>
            <a:r>
              <a:rPr lang="nl-BE" dirty="0" err="1" smtClean="0"/>
              <a:t>Belgians</a:t>
            </a:r>
            <a:r>
              <a:rPr lang="nl-BE" dirty="0" smtClean="0"/>
              <a:t> </a:t>
            </a:r>
            <a:r>
              <a:rPr lang="nl-BE" dirty="0" err="1" smtClean="0"/>
              <a:t>working</a:t>
            </a:r>
            <a:r>
              <a:rPr lang="nl-BE" dirty="0" smtClean="0"/>
              <a:t> at </a:t>
            </a:r>
            <a:r>
              <a:rPr lang="nl-BE" dirty="0" err="1" smtClean="0"/>
              <a:t>Belgian</a:t>
            </a:r>
            <a:r>
              <a:rPr lang="nl-BE" dirty="0" smtClean="0"/>
              <a:t> </a:t>
            </a:r>
            <a:r>
              <a:rPr lang="nl-BE" dirty="0" err="1" smtClean="0"/>
              <a:t>instiutions</a:t>
            </a:r>
            <a:r>
              <a:rPr lang="nl-BE" dirty="0" smtClean="0"/>
              <a:t>, </a:t>
            </a:r>
            <a:r>
              <a:rPr lang="nl-BE" dirty="0" err="1" smtClean="0"/>
              <a:t>financed</a:t>
            </a:r>
            <a:r>
              <a:rPr lang="nl-BE" dirty="0" smtClean="0"/>
              <a:t> </a:t>
            </a:r>
            <a:r>
              <a:rPr lang="nl-BE" dirty="0" err="1" smtClean="0"/>
              <a:t>by</a:t>
            </a:r>
            <a:r>
              <a:rPr lang="nl-BE" dirty="0" smtClean="0"/>
              <a:t> </a:t>
            </a:r>
            <a:r>
              <a:rPr lang="nl-BE" dirty="0" err="1" smtClean="0"/>
              <a:t>Belgian</a:t>
            </a:r>
            <a:r>
              <a:rPr lang="nl-BE" dirty="0" smtClean="0"/>
              <a:t> budgets, etc.)</a:t>
            </a:r>
            <a:endParaRPr lang="en-US" dirty="0" smtClean="0"/>
          </a:p>
          <a:p>
            <a:pPr lvl="1"/>
            <a:endParaRPr lang="en-US" dirty="0"/>
          </a:p>
          <a:p>
            <a:pPr lvl="1">
              <a:buFont typeface="Wingdings" panose="05000000000000000000" pitchFamily="2" charset="2"/>
              <a:buChar char="Ø"/>
            </a:pPr>
            <a:endParaRPr lang="en-US" dirty="0" smtClean="0"/>
          </a:p>
        </p:txBody>
      </p:sp>
      <p:sp>
        <p:nvSpPr>
          <p:cNvPr id="4" name="Slide Number Placeholder 3"/>
          <p:cNvSpPr>
            <a:spLocks noGrp="1"/>
          </p:cNvSpPr>
          <p:nvPr>
            <p:ph type="sldNum" sz="quarter" idx="12"/>
          </p:nvPr>
        </p:nvSpPr>
        <p:spPr/>
        <p:txBody>
          <a:bodyPr/>
          <a:lstStyle/>
          <a:p>
            <a:fld id="{85114D95-D6A6-084A-9D9C-617B45E258AD}" type="slidenum">
              <a:rPr lang="nl-NL" smtClean="0"/>
              <a:t>46</a:t>
            </a:fld>
            <a:endParaRPr lang="nl-NL" dirty="0"/>
          </a:p>
        </p:txBody>
      </p:sp>
      <p:sp>
        <p:nvSpPr>
          <p:cNvPr id="5" name="TextBox 4"/>
          <p:cNvSpPr txBox="1"/>
          <p:nvPr/>
        </p:nvSpPr>
        <p:spPr>
          <a:xfrm>
            <a:off x="1087395" y="6388443"/>
            <a:ext cx="8538519" cy="276999"/>
          </a:xfrm>
          <a:prstGeom prst="rect">
            <a:avLst/>
          </a:prstGeom>
          <a:noFill/>
        </p:spPr>
        <p:txBody>
          <a:bodyPr wrap="square" rtlCol="0">
            <a:spAutoFit/>
          </a:bodyPr>
          <a:lstStyle/>
          <a:p>
            <a:r>
              <a:rPr lang="nl-BE" sz="1200" dirty="0">
                <a:solidFill>
                  <a:schemeClr val="bg1"/>
                </a:solidFill>
                <a:latin typeface="Arial" panose="020B0604020202020204" pitchFamily="34" charset="0"/>
                <a:cs typeface="Arial" panose="020B0604020202020204" pitchFamily="34" charset="0"/>
              </a:rPr>
              <a:t>https://bib.kuleuven.be/english/research/open-access/newbelgianoalegislation</a:t>
            </a:r>
          </a:p>
        </p:txBody>
      </p:sp>
    </p:spTree>
    <p:extLst>
      <p:ext uri="{BB962C8B-B14F-4D97-AF65-F5344CB8AC3E}">
        <p14:creationId xmlns:p14="http://schemas.microsoft.com/office/powerpoint/2010/main" val="8756521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err="1" smtClean="0"/>
              <a:t>Conclusion</a:t>
            </a:r>
            <a:endParaRPr lang="nl-NL" dirty="0"/>
          </a:p>
        </p:txBody>
      </p:sp>
      <p:sp>
        <p:nvSpPr>
          <p:cNvPr id="4" name="Tijdelijke aanduiding voor datum 3"/>
          <p:cNvSpPr txBox="1">
            <a:spLocks/>
          </p:cNvSpPr>
          <p:nvPr/>
        </p:nvSpPr>
        <p:spPr>
          <a:xfrm>
            <a:off x="576000" y="6209998"/>
            <a:ext cx="812962" cy="648002"/>
          </a:xfrm>
          <a:prstGeom prst="rect">
            <a:avLst/>
          </a:prstGeom>
        </p:spPr>
        <p:txBody>
          <a:bodyPr vert="horz" lIns="0" tIns="0" rIns="0" bIns="0" rtlCol="0" anchor="ctr"/>
          <a:lstStyle>
            <a:defPPr>
              <a:defRPr lang="nl-NL"/>
            </a:defPPr>
            <a:lvl1pPr marL="0" algn="l" defTabSz="914400" rtl="0" eaLnBrk="1" latinLnBrk="0" hangingPunct="1">
              <a:defRPr sz="1200" kern="1200" baseline="0">
                <a:solidFill>
                  <a:schemeClr val="bg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NL" dirty="0"/>
          </a:p>
        </p:txBody>
      </p:sp>
      <p:sp>
        <p:nvSpPr>
          <p:cNvPr id="5" name="Tijdelijke aanduiding voor voettekst 4"/>
          <p:cNvSpPr txBox="1">
            <a:spLocks/>
          </p:cNvSpPr>
          <p:nvPr/>
        </p:nvSpPr>
        <p:spPr>
          <a:xfrm>
            <a:off x="6748041" y="6209998"/>
            <a:ext cx="3411159" cy="648002"/>
          </a:xfrm>
          <a:prstGeom prst="rect">
            <a:avLst/>
          </a:prstGeom>
        </p:spPr>
        <p:txBody>
          <a:bodyPr vert="horz" lIns="0" tIns="0" rIns="180000" bIns="0" rtlCol="0" anchor="ctr"/>
          <a:lstStyle>
            <a:defPPr>
              <a:defRPr lang="nl-NL"/>
            </a:defPPr>
            <a:lvl1pPr marL="0" algn="r" defTabSz="914400" rtl="0" eaLnBrk="1" latinLnBrk="0" hangingPunct="1">
              <a:defRPr sz="1200" kern="1200" baseline="0">
                <a:solidFill>
                  <a:schemeClr val="bg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NL" dirty="0"/>
          </a:p>
        </p:txBody>
      </p:sp>
      <p:sp>
        <p:nvSpPr>
          <p:cNvPr id="9" name="Tijdelijke aanduiding voor dianummer 8"/>
          <p:cNvSpPr>
            <a:spLocks noGrp="1"/>
          </p:cNvSpPr>
          <p:nvPr>
            <p:ph type="sldNum" sz="quarter" idx="12"/>
          </p:nvPr>
        </p:nvSpPr>
        <p:spPr/>
        <p:txBody>
          <a:bodyPr/>
          <a:lstStyle/>
          <a:p>
            <a:fld id="{85114D95-D6A6-084A-9D9C-617B45E258AD}" type="slidenum">
              <a:rPr lang="nl-NL" smtClean="0"/>
              <a:pPr/>
              <a:t>47</a:t>
            </a:fld>
            <a:endParaRPr lang="nl-NL" dirty="0"/>
          </a:p>
        </p:txBody>
      </p:sp>
    </p:spTree>
    <p:extLst>
      <p:ext uri="{BB962C8B-B14F-4D97-AF65-F5344CB8AC3E}">
        <p14:creationId xmlns:p14="http://schemas.microsoft.com/office/powerpoint/2010/main" val="378591674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191" y="1310076"/>
            <a:ext cx="5039405" cy="4485992"/>
          </a:xfrm>
          <a:prstGeom prst="rect">
            <a:avLst/>
          </a:prstGeom>
        </p:spPr>
      </p:pic>
      <p:sp>
        <p:nvSpPr>
          <p:cNvPr id="4" name="Title 1"/>
          <p:cNvSpPr txBox="1">
            <a:spLocks/>
          </p:cNvSpPr>
          <p:nvPr/>
        </p:nvSpPr>
        <p:spPr>
          <a:xfrm>
            <a:off x="813917" y="505663"/>
            <a:ext cx="4888680" cy="629802"/>
          </a:xfrm>
          <a:prstGeom prst="rect">
            <a:avLst/>
          </a:prstGeom>
        </p:spPr>
        <p:txBody>
          <a:bodyPr/>
          <a:lstStyle>
            <a:lvl1pPr algn="l" defTabSz="914400" rtl="0" eaLnBrk="1" latinLnBrk="0" hangingPunct="1">
              <a:lnSpc>
                <a:spcPct val="90000"/>
              </a:lnSpc>
              <a:spcBef>
                <a:spcPct val="0"/>
              </a:spcBef>
              <a:buNone/>
              <a:defRPr sz="4400" kern="1200" baseline="0">
                <a:solidFill>
                  <a:srgbClr val="52BDEC"/>
                </a:solidFill>
                <a:latin typeface="Arial" charset="0"/>
                <a:ea typeface="+mj-ea"/>
                <a:cs typeface="+mj-cs"/>
              </a:defRPr>
            </a:lvl1pPr>
          </a:lstStyle>
          <a:p>
            <a:pPr algn="ctr"/>
            <a:r>
              <a:rPr lang="en-US" sz="4000" dirty="0" smtClean="0"/>
              <a:t>on the one hand …</a:t>
            </a:r>
            <a:endParaRPr lang="nl-BE" sz="4000" dirty="0"/>
          </a:p>
        </p:txBody>
      </p:sp>
      <p:sp>
        <p:nvSpPr>
          <p:cNvPr id="5" name="Title 1"/>
          <p:cNvSpPr txBox="1">
            <a:spLocks/>
          </p:cNvSpPr>
          <p:nvPr/>
        </p:nvSpPr>
        <p:spPr>
          <a:xfrm>
            <a:off x="6734071" y="499405"/>
            <a:ext cx="4888680" cy="629802"/>
          </a:xfrm>
          <a:prstGeom prst="rect">
            <a:avLst/>
          </a:prstGeom>
        </p:spPr>
        <p:txBody>
          <a:bodyPr/>
          <a:lstStyle>
            <a:lvl1pPr algn="l" defTabSz="914400" rtl="0" eaLnBrk="1" latinLnBrk="0" hangingPunct="1">
              <a:lnSpc>
                <a:spcPct val="90000"/>
              </a:lnSpc>
              <a:spcBef>
                <a:spcPct val="0"/>
              </a:spcBef>
              <a:buNone/>
              <a:defRPr sz="4400" kern="1200" baseline="0">
                <a:solidFill>
                  <a:srgbClr val="52BDEC"/>
                </a:solidFill>
                <a:latin typeface="Arial" charset="0"/>
                <a:ea typeface="+mj-ea"/>
                <a:cs typeface="+mj-cs"/>
              </a:defRPr>
            </a:lvl1pPr>
          </a:lstStyle>
          <a:p>
            <a:pPr algn="ctr"/>
            <a:r>
              <a:rPr lang="en-US" sz="4000" dirty="0" smtClean="0"/>
              <a:t>on the other …</a:t>
            </a:r>
            <a:endParaRPr lang="nl-BE" sz="4000" dirty="0"/>
          </a:p>
        </p:txBody>
      </p:sp>
      <p:sp>
        <p:nvSpPr>
          <p:cNvPr id="2" name="TextBox 1"/>
          <p:cNvSpPr txBox="1"/>
          <p:nvPr/>
        </p:nvSpPr>
        <p:spPr>
          <a:xfrm>
            <a:off x="7208934" y="1983411"/>
            <a:ext cx="3938954" cy="3139321"/>
          </a:xfrm>
          <a:prstGeom prst="rect">
            <a:avLst/>
          </a:prstGeom>
          <a:noFill/>
        </p:spPr>
        <p:txBody>
          <a:bodyPr wrap="square" rtlCol="0">
            <a:spAutoFit/>
          </a:bodyPr>
          <a:lstStyle/>
          <a:p>
            <a:r>
              <a:rPr lang="en-US" dirty="0" smtClean="0">
                <a:solidFill>
                  <a:schemeClr val="tx2"/>
                </a:solidFill>
                <a:latin typeface="Arial" panose="020B0604020202020204" pitchFamily="34" charset="0"/>
                <a:cs typeface="Arial" panose="020B0604020202020204" pitchFamily="34" charset="0"/>
              </a:rPr>
              <a:t>commercial publishers making huge profits will not yield without a fight, and they are strong:</a:t>
            </a:r>
          </a:p>
          <a:p>
            <a:endParaRPr lang="en-US" dirty="0" smtClean="0">
              <a:solidFill>
                <a:schemeClr val="tx2"/>
              </a:solidFill>
              <a:latin typeface="Arial" panose="020B0604020202020204" pitchFamily="34" charset="0"/>
              <a:cs typeface="Arial" panose="020B0604020202020204" pitchFamily="34" charset="0"/>
            </a:endParaRPr>
          </a:p>
          <a:p>
            <a:pPr marL="742950" lvl="1" indent="-285750">
              <a:buFont typeface="Wingdings" panose="05000000000000000000" pitchFamily="2" charset="2"/>
              <a:buChar char="§"/>
            </a:pPr>
            <a:r>
              <a:rPr lang="en-US" dirty="0" smtClean="0">
                <a:solidFill>
                  <a:schemeClr val="tx2"/>
                </a:solidFill>
                <a:latin typeface="Arial" panose="020B0604020202020204" pitchFamily="34" charset="0"/>
                <a:cs typeface="Arial" panose="020B0604020202020204" pitchFamily="34" charset="0"/>
              </a:rPr>
              <a:t>copyright</a:t>
            </a:r>
          </a:p>
          <a:p>
            <a:pPr marL="742950" lvl="1" indent="-285750">
              <a:buFont typeface="Wingdings" panose="05000000000000000000" pitchFamily="2" charset="2"/>
              <a:buChar char="§"/>
            </a:pPr>
            <a:r>
              <a:rPr lang="en-US" dirty="0">
                <a:solidFill>
                  <a:schemeClr val="tx2"/>
                </a:solidFill>
                <a:latin typeface="Arial" panose="020B0604020202020204" pitchFamily="34" charset="0"/>
                <a:cs typeface="Arial" panose="020B0604020202020204" pitchFamily="34" charset="0"/>
              </a:rPr>
              <a:t>p</a:t>
            </a:r>
            <a:r>
              <a:rPr lang="en-US" dirty="0" smtClean="0">
                <a:solidFill>
                  <a:schemeClr val="tx2"/>
                </a:solidFill>
                <a:latin typeface="Arial" panose="020B0604020202020204" pitchFamily="34" charset="0"/>
                <a:cs typeface="Arial" panose="020B0604020202020204" pitchFamily="34" charset="0"/>
              </a:rPr>
              <a:t>restige</a:t>
            </a:r>
          </a:p>
          <a:p>
            <a:pPr marL="742950" lvl="1" indent="-285750">
              <a:buFont typeface="Arial" panose="020B0604020202020204" pitchFamily="34" charset="0"/>
              <a:buChar char="•"/>
            </a:pPr>
            <a:endParaRPr lang="en-US" dirty="0" smtClean="0">
              <a:solidFill>
                <a:schemeClr val="tx2"/>
              </a:solidFill>
              <a:latin typeface="Arial" panose="020B0604020202020204" pitchFamily="34" charset="0"/>
              <a:cs typeface="Arial" panose="020B0604020202020204" pitchFamily="34" charset="0"/>
            </a:endParaRPr>
          </a:p>
          <a:p>
            <a:endParaRPr lang="en-US" dirty="0">
              <a:solidFill>
                <a:schemeClr val="tx2"/>
              </a:solidFill>
              <a:latin typeface="Arial" panose="020B0604020202020204" pitchFamily="34" charset="0"/>
              <a:cs typeface="Arial" panose="020B0604020202020204" pitchFamily="34" charset="0"/>
            </a:endParaRPr>
          </a:p>
          <a:p>
            <a:r>
              <a:rPr lang="en-US" dirty="0" smtClean="0">
                <a:solidFill>
                  <a:schemeClr val="tx2"/>
                </a:solidFill>
                <a:latin typeface="Arial" panose="020B0604020202020204" pitchFamily="34" charset="0"/>
                <a:cs typeface="Arial" panose="020B0604020202020204" pitchFamily="34" charset="0"/>
              </a:rPr>
              <a:t>HOWEVER</a:t>
            </a:r>
          </a:p>
          <a:p>
            <a:r>
              <a:rPr lang="en-US" dirty="0" smtClean="0">
                <a:solidFill>
                  <a:schemeClr val="tx2"/>
                </a:solidFill>
                <a:latin typeface="Arial" panose="020B0604020202020204" pitchFamily="34" charset="0"/>
                <a:cs typeface="Arial" panose="020B0604020202020204" pitchFamily="34" charset="0"/>
              </a:rPr>
              <a:t>nothing prevents you from sharing your work via Green OA</a:t>
            </a:r>
          </a:p>
        </p:txBody>
      </p:sp>
    </p:spTree>
    <p:extLst>
      <p:ext uri="{BB962C8B-B14F-4D97-AF65-F5344CB8AC3E}">
        <p14:creationId xmlns:p14="http://schemas.microsoft.com/office/powerpoint/2010/main" val="53845484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chemeClr val="bg1">
            <a:alpha val="88000"/>
          </a:schemeClr>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5114D95-D6A6-084A-9D9C-617B45E258AD}" type="slidenum">
              <a:rPr lang="nl-NL" smtClean="0"/>
              <a:t>49</a:t>
            </a:fld>
            <a:endParaRPr lang="nl-NL"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971815" cy="6858000"/>
          </a:xfrm>
          <a:prstGeom prst="rect">
            <a:avLst/>
          </a:prstGeom>
          <a:solidFill>
            <a:schemeClr val="bg1"/>
          </a:solidFill>
        </p:spPr>
      </p:pic>
      <p:sp>
        <p:nvSpPr>
          <p:cNvPr id="6" name="TextBox 5"/>
          <p:cNvSpPr txBox="1"/>
          <p:nvPr/>
        </p:nvSpPr>
        <p:spPr>
          <a:xfrm>
            <a:off x="4720280" y="1519015"/>
            <a:ext cx="6685005" cy="3477875"/>
          </a:xfrm>
          <a:prstGeom prst="rect">
            <a:avLst/>
          </a:prstGeom>
          <a:noFill/>
        </p:spPr>
        <p:txBody>
          <a:bodyPr wrap="square" rtlCol="0">
            <a:spAutoFit/>
          </a:bodyPr>
          <a:lstStyle/>
          <a:p>
            <a:r>
              <a:rPr lang="en-US" sz="2000" dirty="0" smtClean="0">
                <a:solidFill>
                  <a:schemeClr val="tx2"/>
                </a:solidFill>
              </a:rPr>
              <a:t>J. Tennant – L. Matthias </a:t>
            </a:r>
            <a:r>
              <a:rPr lang="en-US" sz="2000" dirty="0">
                <a:solidFill>
                  <a:schemeClr val="tx2"/>
                </a:solidFill>
              </a:rPr>
              <a:t>(2018</a:t>
            </a:r>
            <a:r>
              <a:rPr lang="en-US" sz="2000" dirty="0" smtClean="0">
                <a:solidFill>
                  <a:schemeClr val="tx2"/>
                </a:solidFill>
              </a:rPr>
              <a:t>), ‘How </a:t>
            </a:r>
            <a:r>
              <a:rPr lang="en-US" sz="2000" dirty="0">
                <a:solidFill>
                  <a:schemeClr val="tx2"/>
                </a:solidFill>
              </a:rPr>
              <a:t>to make your work 100% Open Access for free and </a:t>
            </a:r>
            <a:r>
              <a:rPr lang="en-US" sz="2000" dirty="0" smtClean="0">
                <a:solidFill>
                  <a:schemeClr val="tx2"/>
                </a:solidFill>
              </a:rPr>
              <a:t>legally’</a:t>
            </a:r>
          </a:p>
          <a:p>
            <a:r>
              <a:rPr lang="nl-BE" sz="2000" dirty="0" smtClean="0">
                <a:solidFill>
                  <a:schemeClr val="tx2"/>
                </a:solidFill>
              </a:rPr>
              <a:t>https</a:t>
            </a:r>
            <a:r>
              <a:rPr lang="nl-BE" sz="2000" dirty="0">
                <a:solidFill>
                  <a:schemeClr val="tx2"/>
                </a:solidFill>
              </a:rPr>
              <a:t>://</a:t>
            </a:r>
            <a:r>
              <a:rPr lang="nl-BE" sz="2000" dirty="0" smtClean="0">
                <a:solidFill>
                  <a:schemeClr val="tx2"/>
                </a:solidFill>
              </a:rPr>
              <a:t>doi.org/10.6084/m9.figshare.c.3943972.v7</a:t>
            </a:r>
            <a:endParaRPr lang="en-US" sz="2000" b="1" dirty="0">
              <a:solidFill>
                <a:schemeClr val="tx2"/>
              </a:solidFill>
            </a:endParaRPr>
          </a:p>
          <a:p>
            <a:endParaRPr lang="en-US" sz="2000" dirty="0" smtClean="0">
              <a:solidFill>
                <a:schemeClr val="tx2"/>
              </a:solidFill>
            </a:endParaRPr>
          </a:p>
          <a:p>
            <a:r>
              <a:rPr lang="en-US" sz="2000" dirty="0" smtClean="0">
                <a:solidFill>
                  <a:schemeClr val="tx2"/>
                </a:solidFill>
              </a:rPr>
              <a:t>P. </a:t>
            </a:r>
            <a:r>
              <a:rPr lang="en-US" sz="2000" dirty="0">
                <a:solidFill>
                  <a:schemeClr val="tx2"/>
                </a:solidFill>
              </a:rPr>
              <a:t>Suber, ‘How to make your own work open access’, https://</a:t>
            </a:r>
            <a:r>
              <a:rPr lang="en-US" sz="2000" dirty="0" smtClean="0">
                <a:solidFill>
                  <a:schemeClr val="tx2"/>
                </a:solidFill>
              </a:rPr>
              <a:t>cyber.harvard.edu/hoap/How_to_make_your_own_work_open_access</a:t>
            </a:r>
          </a:p>
          <a:p>
            <a:endParaRPr lang="en-US" sz="2000" dirty="0">
              <a:solidFill>
                <a:schemeClr val="tx2"/>
              </a:solidFill>
            </a:endParaRPr>
          </a:p>
          <a:p>
            <a:r>
              <a:rPr lang="nl-BE" sz="2000" dirty="0" smtClean="0">
                <a:solidFill>
                  <a:schemeClr val="tx2"/>
                </a:solidFill>
              </a:rPr>
              <a:t>D. Verbeke</a:t>
            </a:r>
            <a:r>
              <a:rPr lang="nl-BE" sz="2000" dirty="0">
                <a:solidFill>
                  <a:schemeClr val="tx2"/>
                </a:solidFill>
              </a:rPr>
              <a:t>, ‘Niet alle goud blinkt: </a:t>
            </a:r>
            <a:r>
              <a:rPr lang="nl-BE" sz="2000" dirty="0" err="1">
                <a:solidFill>
                  <a:schemeClr val="tx2"/>
                </a:solidFill>
              </a:rPr>
              <a:t>profit</a:t>
            </a:r>
            <a:r>
              <a:rPr lang="nl-BE" sz="2000" dirty="0">
                <a:solidFill>
                  <a:schemeClr val="tx2"/>
                </a:solidFill>
              </a:rPr>
              <a:t> versus non-profit Open Access’ (2019), </a:t>
            </a:r>
          </a:p>
          <a:p>
            <a:r>
              <a:rPr lang="nl-BE" sz="2000" dirty="0">
                <a:solidFill>
                  <a:schemeClr val="tx2"/>
                </a:solidFill>
              </a:rPr>
              <a:t>https://lirias.kuleuven.be/retrieve/535144</a:t>
            </a:r>
          </a:p>
        </p:txBody>
      </p:sp>
    </p:spTree>
    <p:extLst>
      <p:ext uri="{BB962C8B-B14F-4D97-AF65-F5344CB8AC3E}">
        <p14:creationId xmlns:p14="http://schemas.microsoft.com/office/powerpoint/2010/main" val="26353113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78971" y="1763485"/>
            <a:ext cx="11153371" cy="4038713"/>
          </a:xfrm>
        </p:spPr>
        <p:txBody>
          <a:bodyPr>
            <a:normAutofit lnSpcReduction="10000"/>
          </a:bodyPr>
          <a:lstStyle/>
          <a:p>
            <a:pPr marL="502920" lvl="1" indent="0">
              <a:buNone/>
            </a:pPr>
            <a:endParaRPr lang="nl-BE" sz="2400" dirty="0" smtClean="0">
              <a:latin typeface="+mn-lt"/>
            </a:endParaRPr>
          </a:p>
          <a:p>
            <a:pPr marL="502920" lvl="1" indent="0">
              <a:buNone/>
            </a:pPr>
            <a:r>
              <a:rPr lang="nl-BE" sz="2400" dirty="0" smtClean="0">
                <a:latin typeface="Arial" panose="020B0604020202020204" pitchFamily="34" charset="0"/>
                <a:cs typeface="Arial" panose="020B0604020202020204" pitchFamily="34" charset="0"/>
              </a:rPr>
              <a:t>copyright is </a:t>
            </a:r>
            <a:r>
              <a:rPr lang="nl-BE" sz="2400" dirty="0" err="1" smtClean="0">
                <a:latin typeface="Arial" panose="020B0604020202020204" pitchFamily="34" charset="0"/>
                <a:cs typeface="Arial" panose="020B0604020202020204" pitchFamily="34" charset="0"/>
              </a:rPr>
              <a:t>typically</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signed</a:t>
            </a:r>
            <a:r>
              <a:rPr lang="nl-BE" sz="2400" dirty="0" smtClean="0">
                <a:latin typeface="Arial" panose="020B0604020202020204" pitchFamily="34" charset="0"/>
                <a:cs typeface="Arial" panose="020B0604020202020204" pitchFamily="34" charset="0"/>
              </a:rPr>
              <a:t> over </a:t>
            </a:r>
            <a:r>
              <a:rPr lang="nl-BE" sz="2400" dirty="0" err="1" smtClean="0">
                <a:latin typeface="Arial" panose="020B0604020202020204" pitchFamily="34" charset="0"/>
                <a:cs typeface="Arial" panose="020B0604020202020204" pitchFamily="34" charset="0"/>
              </a:rPr>
              <a:t>to</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the</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publisher</a:t>
            </a:r>
            <a:r>
              <a:rPr lang="nl-BE" sz="2400" dirty="0" smtClean="0">
                <a:latin typeface="Arial" panose="020B0604020202020204" pitchFamily="34" charset="0"/>
                <a:cs typeface="Arial" panose="020B0604020202020204" pitchFamily="34" charset="0"/>
              </a:rPr>
              <a:t>, esp. </a:t>
            </a:r>
            <a:r>
              <a:rPr lang="nl-BE" sz="2400" dirty="0" err="1" smtClean="0">
                <a:latin typeface="Arial" panose="020B0604020202020204" pitchFamily="34" charset="0"/>
                <a:cs typeface="Arial" panose="020B0604020202020204" pitchFamily="34" charset="0"/>
              </a:rPr>
              <a:t>the</a:t>
            </a:r>
            <a:r>
              <a:rPr lang="nl-BE" sz="2400" dirty="0" smtClean="0">
                <a:latin typeface="Arial" panose="020B0604020202020204" pitchFamily="34" charset="0"/>
                <a:cs typeface="Arial" panose="020B0604020202020204" pitchFamily="34" charset="0"/>
              </a:rPr>
              <a:t> right </a:t>
            </a:r>
            <a:r>
              <a:rPr lang="nl-BE" sz="2400" dirty="0" err="1" smtClean="0">
                <a:latin typeface="Arial" panose="020B0604020202020204" pitchFamily="34" charset="0"/>
                <a:cs typeface="Arial" panose="020B0604020202020204" pitchFamily="34" charset="0"/>
              </a:rPr>
              <a:t>to</a:t>
            </a:r>
            <a:r>
              <a:rPr lang="nl-BE" sz="2400" dirty="0" smtClean="0">
                <a:latin typeface="Arial" panose="020B0604020202020204" pitchFamily="34" charset="0"/>
                <a:cs typeface="Arial" panose="020B0604020202020204" pitchFamily="34" charset="0"/>
              </a:rPr>
              <a:t> make money on </a:t>
            </a:r>
            <a:r>
              <a:rPr lang="nl-BE" sz="2400" dirty="0" err="1" smtClean="0">
                <a:latin typeface="Arial" panose="020B0604020202020204" pitchFamily="34" charset="0"/>
                <a:cs typeface="Arial" panose="020B0604020202020204" pitchFamily="34" charset="0"/>
              </a:rPr>
              <a:t>the</a:t>
            </a:r>
            <a:r>
              <a:rPr lang="nl-BE" sz="2400" dirty="0" smtClean="0">
                <a:latin typeface="Arial" panose="020B0604020202020204" pitchFamily="34" charset="0"/>
                <a:cs typeface="Arial" panose="020B0604020202020204" pitchFamily="34" charset="0"/>
              </a:rPr>
              <a:t> </a:t>
            </a:r>
            <a:r>
              <a:rPr lang="nl-BE" sz="2400" dirty="0" err="1" smtClean="0">
                <a:latin typeface="Arial" panose="020B0604020202020204" pitchFamily="34" charset="0"/>
                <a:cs typeface="Arial" panose="020B0604020202020204" pitchFamily="34" charset="0"/>
              </a:rPr>
              <a:t>finished</a:t>
            </a:r>
            <a:r>
              <a:rPr lang="nl-BE" sz="2400" dirty="0" smtClean="0">
                <a:latin typeface="Arial" panose="020B0604020202020204" pitchFamily="34" charset="0"/>
                <a:cs typeface="Arial" panose="020B0604020202020204" pitchFamily="34" charset="0"/>
              </a:rPr>
              <a:t> product</a:t>
            </a:r>
          </a:p>
          <a:p>
            <a:pPr marL="502920" lvl="1" indent="0">
              <a:buNone/>
            </a:pPr>
            <a:endParaRPr lang="nl-BE" sz="2400" dirty="0" smtClean="0">
              <a:latin typeface="Arial" panose="020B0604020202020204" pitchFamily="34" charset="0"/>
              <a:cs typeface="Arial" panose="020B0604020202020204" pitchFamily="34" charset="0"/>
            </a:endParaRPr>
          </a:p>
          <a:p>
            <a:pPr lvl="2">
              <a:buFont typeface="Symbol" panose="05050102010706020507" pitchFamily="18" charset="2"/>
              <a:buChar char="Þ"/>
            </a:pP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what</a:t>
            </a:r>
            <a:r>
              <a:rPr lang="nl-BE" dirty="0" smtClean="0">
                <a:latin typeface="Arial" panose="020B0604020202020204" pitchFamily="34" charset="0"/>
                <a:cs typeface="Arial" panose="020B0604020202020204" pitchFamily="34" charset="0"/>
              </a:rPr>
              <a:t> was </a:t>
            </a:r>
            <a:r>
              <a:rPr lang="nl-BE" dirty="0" err="1" smtClean="0">
                <a:latin typeface="Arial" panose="020B0604020202020204" pitchFamily="34" charset="0"/>
                <a:cs typeface="Arial" panose="020B0604020202020204" pitchFamily="34" charset="0"/>
              </a:rPr>
              <a:t>produced</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by</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researchers</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using</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tax</a:t>
            </a:r>
            <a:r>
              <a:rPr lang="nl-BE" dirty="0" smtClean="0">
                <a:latin typeface="Arial" panose="020B0604020202020204" pitchFamily="34" charset="0"/>
                <a:cs typeface="Arial" panose="020B0604020202020204" pitchFamily="34" charset="0"/>
              </a:rPr>
              <a:t> money, </a:t>
            </a:r>
            <a:r>
              <a:rPr lang="nl-BE" dirty="0" err="1" smtClean="0">
                <a:latin typeface="Arial" panose="020B0604020202020204" pitchFamily="34" charset="0"/>
                <a:cs typeface="Arial" panose="020B0604020202020204" pitchFamily="34" charset="0"/>
              </a:rPr>
              <a:t>consequently</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needs</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to</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bought</a:t>
            </a:r>
            <a:r>
              <a:rPr lang="nl-BE" dirty="0" smtClean="0">
                <a:latin typeface="Arial" panose="020B0604020202020204" pitchFamily="34" charset="0"/>
                <a:cs typeface="Arial" panose="020B0604020202020204" pitchFamily="34" charset="0"/>
              </a:rPr>
              <a:t> </a:t>
            </a:r>
            <a:r>
              <a:rPr lang="nl-BE" dirty="0">
                <a:latin typeface="Arial" panose="020B0604020202020204" pitchFamily="34" charset="0"/>
                <a:cs typeface="Arial" panose="020B0604020202020204" pitchFamily="34" charset="0"/>
              </a:rPr>
              <a:t>back </a:t>
            </a:r>
            <a:r>
              <a:rPr lang="nl-BE" dirty="0" err="1">
                <a:latin typeface="Arial" panose="020B0604020202020204" pitchFamily="34" charset="0"/>
                <a:cs typeface="Arial" panose="020B0604020202020204" pitchFamily="34" charset="0"/>
              </a:rPr>
              <a:t>with</a:t>
            </a:r>
            <a:r>
              <a:rPr lang="nl-BE" dirty="0">
                <a:latin typeface="Arial" panose="020B0604020202020204" pitchFamily="34" charset="0"/>
                <a:cs typeface="Arial" panose="020B0604020202020204" pitchFamily="34" charset="0"/>
              </a:rPr>
              <a:t> </a:t>
            </a:r>
            <a:r>
              <a:rPr lang="nl-BE" dirty="0" err="1">
                <a:latin typeface="Arial" panose="020B0604020202020204" pitchFamily="34" charset="0"/>
                <a:cs typeface="Arial" panose="020B0604020202020204" pitchFamily="34" charset="0"/>
              </a:rPr>
              <a:t>tax</a:t>
            </a:r>
            <a:r>
              <a:rPr lang="nl-BE" dirty="0">
                <a:latin typeface="Arial" panose="020B0604020202020204" pitchFamily="34" charset="0"/>
                <a:cs typeface="Arial" panose="020B0604020202020204" pitchFamily="34" charset="0"/>
              </a:rPr>
              <a:t> </a:t>
            </a:r>
            <a:r>
              <a:rPr lang="nl-BE" dirty="0" smtClean="0">
                <a:latin typeface="Arial" panose="020B0604020202020204" pitchFamily="34" charset="0"/>
                <a:cs typeface="Arial" panose="020B0604020202020204" pitchFamily="34" charset="0"/>
              </a:rPr>
              <a:t>money (</a:t>
            </a:r>
            <a:r>
              <a:rPr lang="nl-BE" dirty="0" err="1">
                <a:latin typeface="Arial" panose="020B0604020202020204" pitchFamily="34" charset="0"/>
                <a:cs typeface="Arial" panose="020B0604020202020204" pitchFamily="34" charset="0"/>
              </a:rPr>
              <a:t>by</a:t>
            </a:r>
            <a:r>
              <a:rPr lang="nl-BE" dirty="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libraries</a:t>
            </a:r>
            <a:r>
              <a:rPr lang="nl-BE" dirty="0" smtClean="0">
                <a:latin typeface="Arial" panose="020B0604020202020204" pitchFamily="34" charset="0"/>
                <a:cs typeface="Arial" panose="020B0604020202020204" pitchFamily="34" charset="0"/>
              </a:rPr>
              <a:t> or </a:t>
            </a:r>
            <a:r>
              <a:rPr lang="nl-BE" dirty="0" err="1" smtClean="0">
                <a:latin typeface="Arial" panose="020B0604020202020204" pitchFamily="34" charset="0"/>
                <a:cs typeface="Arial" panose="020B0604020202020204" pitchFamily="34" charset="0"/>
              </a:rPr>
              <a:t>individual</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researchers</a:t>
            </a:r>
            <a:r>
              <a:rPr lang="nl-BE" dirty="0" smtClean="0">
                <a:latin typeface="Arial" panose="020B0604020202020204" pitchFamily="34" charset="0"/>
                <a:cs typeface="Arial" panose="020B0604020202020204" pitchFamily="34" charset="0"/>
              </a:rPr>
              <a:t>)</a:t>
            </a:r>
          </a:p>
          <a:p>
            <a:pPr lvl="2">
              <a:buFont typeface="Symbol" panose="05050102010706020507" pitchFamily="18" charset="2"/>
              <a:buChar char="Þ"/>
            </a:pPr>
            <a:endParaRPr lang="nl-BE" dirty="0" smtClean="0">
              <a:latin typeface="Arial" panose="020B0604020202020204" pitchFamily="34" charset="0"/>
              <a:cs typeface="Arial" panose="020B0604020202020204" pitchFamily="34" charset="0"/>
            </a:endParaRPr>
          </a:p>
          <a:p>
            <a:pPr lvl="2">
              <a:buFont typeface="Symbol" panose="05050102010706020507" pitchFamily="18" charset="2"/>
              <a:buChar char="Þ"/>
            </a:pP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results</a:t>
            </a:r>
            <a:r>
              <a:rPr lang="nl-BE" dirty="0" smtClean="0">
                <a:latin typeface="Arial" panose="020B0604020202020204" pitchFamily="34" charset="0"/>
                <a:cs typeface="Arial" panose="020B0604020202020204" pitchFamily="34" charset="0"/>
              </a:rPr>
              <a:t> of </a:t>
            </a:r>
            <a:r>
              <a:rPr lang="nl-BE" dirty="0" err="1" smtClean="0">
                <a:latin typeface="Arial" panose="020B0604020202020204" pitchFamily="34" charset="0"/>
                <a:cs typeface="Arial" panose="020B0604020202020204" pitchFamily="34" charset="0"/>
              </a:rPr>
              <a:t>the</a:t>
            </a:r>
            <a:r>
              <a:rPr lang="nl-BE" dirty="0" smtClean="0">
                <a:latin typeface="Arial" panose="020B0604020202020204" pitchFamily="34" charset="0"/>
                <a:cs typeface="Arial" panose="020B0604020202020204" pitchFamily="34" charset="0"/>
              </a:rPr>
              <a:t> research </a:t>
            </a:r>
            <a:r>
              <a:rPr lang="nl-BE" dirty="0" err="1" smtClean="0">
                <a:latin typeface="Arial" panose="020B0604020202020204" pitchFamily="34" charset="0"/>
                <a:cs typeface="Arial" panose="020B0604020202020204" pitchFamily="34" charset="0"/>
              </a:rPr>
              <a:t>financed</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by</a:t>
            </a:r>
            <a:r>
              <a:rPr lang="nl-BE" dirty="0" smtClean="0">
                <a:latin typeface="Arial" panose="020B0604020202020204" pitchFamily="34" charset="0"/>
                <a:cs typeface="Arial" panose="020B0604020202020204" pitchFamily="34" charset="0"/>
              </a:rPr>
              <a:t> public money, are </a:t>
            </a:r>
            <a:r>
              <a:rPr lang="nl-BE" dirty="0" err="1" smtClean="0">
                <a:latin typeface="Arial" panose="020B0604020202020204" pitchFamily="34" charset="0"/>
                <a:cs typeface="Arial" panose="020B0604020202020204" pitchFamily="34" charset="0"/>
              </a:rPr>
              <a:t>closed</a:t>
            </a:r>
            <a:r>
              <a:rPr lang="nl-BE" dirty="0" smtClean="0">
                <a:latin typeface="Arial" panose="020B0604020202020204" pitchFamily="34" charset="0"/>
                <a:cs typeface="Arial" panose="020B0604020202020204" pitchFamily="34" charset="0"/>
              </a:rPr>
              <a:t> off </a:t>
            </a:r>
            <a:r>
              <a:rPr lang="nl-BE" dirty="0" err="1" smtClean="0">
                <a:latin typeface="Arial" panose="020B0604020202020204" pitchFamily="34" charset="0"/>
                <a:cs typeface="Arial" panose="020B0604020202020204" pitchFamily="34" charset="0"/>
              </a:rPr>
              <a:t>behind</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paywalls</a:t>
            </a:r>
            <a:r>
              <a:rPr lang="nl-BE" dirty="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and</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thus</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only</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accessible</a:t>
            </a:r>
            <a:r>
              <a:rPr lang="nl-BE" dirty="0" smtClean="0">
                <a:latin typeface="Arial" panose="020B0604020202020204" pitchFamily="34" charset="0"/>
                <a:cs typeface="Arial" panose="020B0604020202020204" pitchFamily="34" charset="0"/>
              </a:rPr>
              <a:t> for </a:t>
            </a:r>
            <a:r>
              <a:rPr lang="nl-BE" dirty="0" err="1" smtClean="0">
                <a:latin typeface="Arial" panose="020B0604020202020204" pitchFamily="34" charset="0"/>
                <a:cs typeface="Arial" panose="020B0604020202020204" pitchFamily="34" charset="0"/>
              </a:rPr>
              <a:t>the</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selected</a:t>
            </a:r>
            <a:r>
              <a:rPr lang="nl-BE" dirty="0" smtClean="0">
                <a:latin typeface="Arial" panose="020B0604020202020204" pitchFamily="34" charset="0"/>
                <a:cs typeface="Arial" panose="020B0604020202020204" pitchFamily="34" charset="0"/>
              </a:rPr>
              <a:t> few</a:t>
            </a:r>
          </a:p>
          <a:p>
            <a:pPr lvl="2">
              <a:buFont typeface="Symbol" panose="05050102010706020507" pitchFamily="18" charset="2"/>
              <a:buChar char="Þ"/>
            </a:pPr>
            <a:endParaRPr lang="en-US" dirty="0">
              <a:latin typeface="Arial" panose="020B0604020202020204" pitchFamily="34" charset="0"/>
              <a:cs typeface="Arial" panose="020B0604020202020204" pitchFamily="34" charset="0"/>
            </a:endParaRPr>
          </a:p>
          <a:p>
            <a:pPr marL="914400" lvl="2" indent="0">
              <a:buNone/>
            </a:pPr>
            <a:r>
              <a:rPr lang="en-US" dirty="0" smtClean="0">
                <a:latin typeface="Arial" panose="020B0604020202020204" pitchFamily="34" charset="0"/>
                <a:cs typeface="Arial" panose="020B0604020202020204" pitchFamily="34" charset="0"/>
              </a:rPr>
              <a:t>publishing companies have co-opted “give-away” research culture and left academia with two major problems: </a:t>
            </a:r>
            <a:r>
              <a:rPr lang="en-US" sz="2800" b="1" dirty="0" smtClean="0">
                <a:latin typeface="Arial" panose="020B0604020202020204" pitchFamily="34" charset="0"/>
                <a:cs typeface="Arial" panose="020B0604020202020204" pitchFamily="34" charset="0"/>
              </a:rPr>
              <a:t>cost </a:t>
            </a:r>
            <a:r>
              <a:rPr lang="en-US" dirty="0" smtClean="0">
                <a:latin typeface="Arial" panose="020B0604020202020204" pitchFamily="34" charset="0"/>
                <a:cs typeface="Arial" panose="020B0604020202020204" pitchFamily="34" charset="0"/>
              </a:rPr>
              <a:t>and</a:t>
            </a:r>
            <a:r>
              <a:rPr lang="en-US" sz="2800" b="1" dirty="0" smtClean="0">
                <a:latin typeface="Arial" panose="020B0604020202020204" pitchFamily="34" charset="0"/>
                <a:cs typeface="Arial" panose="020B0604020202020204" pitchFamily="34" charset="0"/>
              </a:rPr>
              <a:t> accessibility</a:t>
            </a:r>
          </a:p>
        </p:txBody>
      </p:sp>
      <p:sp>
        <p:nvSpPr>
          <p:cNvPr id="2" name="Title 1"/>
          <p:cNvSpPr>
            <a:spLocks noGrp="1"/>
          </p:cNvSpPr>
          <p:nvPr>
            <p:ph type="title"/>
          </p:nvPr>
        </p:nvSpPr>
        <p:spPr/>
        <p:txBody>
          <a:bodyPr/>
          <a:lstStyle/>
          <a:p>
            <a:r>
              <a:rPr lang="nl-BE" dirty="0" smtClean="0">
                <a:latin typeface="Arial" panose="020B0604020202020204" pitchFamily="34" charset="0"/>
                <a:cs typeface="Arial" panose="020B0604020202020204" pitchFamily="34" charset="0"/>
              </a:rPr>
              <a:t>The </a:t>
            </a:r>
            <a:r>
              <a:rPr lang="nl-BE" dirty="0" err="1" smtClean="0">
                <a:latin typeface="Arial" panose="020B0604020202020204" pitchFamily="34" charset="0"/>
                <a:cs typeface="Arial" panose="020B0604020202020204" pitchFamily="34" charset="0"/>
              </a:rPr>
              <a:t>problem</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with</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scholarly</a:t>
            </a:r>
            <a:r>
              <a:rPr lang="nl-BE" dirty="0" smtClean="0">
                <a:latin typeface="Arial" panose="020B0604020202020204" pitchFamily="34" charset="0"/>
                <a:cs typeface="Arial" panose="020B0604020202020204" pitchFamily="34" charset="0"/>
              </a:rPr>
              <a:t> </a:t>
            </a:r>
            <a:r>
              <a:rPr lang="nl-BE" dirty="0" err="1" smtClean="0">
                <a:latin typeface="Arial" panose="020B0604020202020204" pitchFamily="34" charset="0"/>
                <a:cs typeface="Arial" panose="020B0604020202020204" pitchFamily="34" charset="0"/>
              </a:rPr>
              <a:t>publishing</a:t>
            </a:r>
            <a:endParaRPr lang="nl-BE"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p>
            <a:fld id="{85114D95-D6A6-084A-9D9C-617B45E258AD}" type="slidenum">
              <a:rPr lang="nl-NL" smtClean="0"/>
              <a:t>5</a:t>
            </a:fld>
            <a:endParaRPr lang="nl-NL" dirty="0"/>
          </a:p>
        </p:txBody>
      </p:sp>
      <p:sp>
        <p:nvSpPr>
          <p:cNvPr id="5" name="TextBox 4"/>
          <p:cNvSpPr txBox="1"/>
          <p:nvPr/>
        </p:nvSpPr>
        <p:spPr>
          <a:xfrm>
            <a:off x="900000" y="6411572"/>
            <a:ext cx="8784774" cy="261610"/>
          </a:xfrm>
          <a:prstGeom prst="rect">
            <a:avLst/>
          </a:prstGeom>
          <a:noFill/>
        </p:spPr>
        <p:txBody>
          <a:bodyPr wrap="square" rtlCol="0">
            <a:spAutoFit/>
          </a:bodyPr>
          <a:lstStyle/>
          <a:p>
            <a:r>
              <a:rPr lang="en-US" sz="1100" dirty="0" smtClean="0">
                <a:solidFill>
                  <a:schemeClr val="bg1"/>
                </a:solidFill>
                <a:latin typeface="Arial" panose="020B0604020202020204" pitchFamily="34" charset="0"/>
                <a:cs typeface="Arial" panose="020B0604020202020204" pitchFamily="34" charset="0"/>
              </a:rPr>
              <a:t>R.T. </a:t>
            </a:r>
            <a:r>
              <a:rPr lang="en-US" sz="1100" dirty="0" err="1" smtClean="0">
                <a:solidFill>
                  <a:schemeClr val="bg1"/>
                </a:solidFill>
                <a:latin typeface="Arial" panose="020B0604020202020204" pitchFamily="34" charset="0"/>
                <a:cs typeface="Arial" panose="020B0604020202020204" pitchFamily="34" charset="0"/>
              </a:rPr>
              <a:t>Thibault</a:t>
            </a:r>
            <a:r>
              <a:rPr lang="en-US" sz="1100" dirty="0" smtClean="0">
                <a:solidFill>
                  <a:schemeClr val="bg1"/>
                </a:solidFill>
                <a:latin typeface="Arial" panose="020B0604020202020204" pitchFamily="34" charset="0"/>
                <a:cs typeface="Arial" panose="020B0604020202020204" pitchFamily="34" charset="0"/>
              </a:rPr>
              <a:t> et al. (2018), ‘The Rent’s too High: Self-Archive for Fair Online Publication Costs</a:t>
            </a:r>
            <a:r>
              <a:rPr lang="en-US" sz="1100" dirty="0">
                <a:solidFill>
                  <a:schemeClr val="bg1"/>
                </a:solidFill>
                <a:latin typeface="Arial" panose="020B0604020202020204" pitchFamily="34" charset="0"/>
                <a:cs typeface="Arial" panose="020B0604020202020204" pitchFamily="34" charset="0"/>
              </a:rPr>
              <a:t>’, https://arxiv.org/abs/1808.06130</a:t>
            </a:r>
            <a:endParaRPr lang="nl-BE" sz="11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17585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take-</a:t>
            </a:r>
            <a:r>
              <a:rPr lang="en-US" dirty="0" err="1" smtClean="0"/>
              <a:t>aways</a:t>
            </a:r>
            <a:endParaRPr lang="nl-BE" dirty="0"/>
          </a:p>
        </p:txBody>
      </p:sp>
      <p:sp>
        <p:nvSpPr>
          <p:cNvPr id="3" name="Content Placeholder 2"/>
          <p:cNvSpPr>
            <a:spLocks noGrp="1"/>
          </p:cNvSpPr>
          <p:nvPr>
            <p:ph idx="1"/>
          </p:nvPr>
        </p:nvSpPr>
        <p:spPr>
          <a:xfrm>
            <a:off x="1224000" y="1637790"/>
            <a:ext cx="10393200" cy="3938548"/>
          </a:xfrm>
        </p:spPr>
        <p:txBody>
          <a:bodyPr>
            <a:normAutofit/>
          </a:bodyPr>
          <a:lstStyle/>
          <a:p>
            <a:endParaRPr lang="en-US" dirty="0" smtClean="0"/>
          </a:p>
          <a:p>
            <a:endParaRPr lang="en-US" dirty="0"/>
          </a:p>
          <a:p>
            <a:pPr>
              <a:buFont typeface="Wingdings" panose="05000000000000000000" pitchFamily="2" charset="2"/>
              <a:buChar char="§"/>
            </a:pPr>
            <a:r>
              <a:rPr lang="en-US" dirty="0" smtClean="0"/>
              <a:t>do not get blinded by prestige (JIFs, legacy publishers)</a:t>
            </a:r>
          </a:p>
          <a:p>
            <a:pPr>
              <a:buFont typeface="Wingdings" panose="05000000000000000000" pitchFamily="2" charset="2"/>
              <a:buChar char="§"/>
            </a:pPr>
            <a:endParaRPr lang="en-US" dirty="0"/>
          </a:p>
          <a:p>
            <a:pPr>
              <a:buFont typeface="Wingdings" panose="05000000000000000000" pitchFamily="2" charset="2"/>
              <a:buChar char="§"/>
            </a:pPr>
            <a:r>
              <a:rPr lang="en-US" dirty="0"/>
              <a:t>a</a:t>
            </a:r>
            <a:r>
              <a:rPr lang="en-US" dirty="0" smtClean="0"/>
              <a:t>t the very least share your work by using Green OA </a:t>
            </a:r>
            <a:endParaRPr lang="en-US" dirty="0" smtClean="0"/>
          </a:p>
        </p:txBody>
      </p:sp>
      <p:sp>
        <p:nvSpPr>
          <p:cNvPr id="4" name="Slide Number Placeholder 3"/>
          <p:cNvSpPr>
            <a:spLocks noGrp="1"/>
          </p:cNvSpPr>
          <p:nvPr>
            <p:ph type="sldNum" sz="quarter" idx="12"/>
          </p:nvPr>
        </p:nvSpPr>
        <p:spPr/>
        <p:txBody>
          <a:bodyPr/>
          <a:lstStyle/>
          <a:p>
            <a:fld id="{85114D95-D6A6-084A-9D9C-617B45E258AD}" type="slidenum">
              <a:rPr lang="nl-NL" smtClean="0"/>
              <a:t>50</a:t>
            </a:fld>
            <a:endParaRPr lang="nl-NL" dirty="0"/>
          </a:p>
        </p:txBody>
      </p:sp>
    </p:spTree>
    <p:extLst>
      <p:ext uri="{BB962C8B-B14F-4D97-AF65-F5344CB8AC3E}">
        <p14:creationId xmlns:p14="http://schemas.microsoft.com/office/powerpoint/2010/main" val="1506119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20FDAD75-A293-4DA7-9005-A13B6B99683F}"/>
              </a:ext>
            </a:extLst>
          </p:cNvPr>
          <p:cNvSpPr txBox="1"/>
          <p:nvPr/>
        </p:nvSpPr>
        <p:spPr>
          <a:xfrm>
            <a:off x="546106" y="5087838"/>
            <a:ext cx="4970575" cy="461665"/>
          </a:xfrm>
          <a:prstGeom prst="rect">
            <a:avLst/>
          </a:prstGeom>
          <a:noFill/>
        </p:spPr>
        <p:txBody>
          <a:bodyPr wrap="square" lIns="0" tIns="0" rIns="91440" bIns="0" rtlCol="0">
            <a:spAutoFit/>
          </a:bodyPr>
          <a:lstStyle/>
          <a:p>
            <a:pPr algn="ctr"/>
            <a:r>
              <a:rPr lang="en-US" sz="1000" dirty="0" smtClean="0">
                <a:solidFill>
                  <a:schemeClr val="tx2"/>
                </a:solidFill>
                <a:latin typeface="Arial" panose="020B0604020202020204" pitchFamily="34" charset="0"/>
                <a:cs typeface="Arial" panose="020B0604020202020204" pitchFamily="34" charset="0"/>
              </a:rPr>
              <a:t>P. Burns (2017), ‘Academic </a:t>
            </a:r>
            <a:r>
              <a:rPr lang="en-US" sz="1000" dirty="0">
                <a:solidFill>
                  <a:schemeClr val="tx2"/>
                </a:solidFill>
                <a:latin typeface="Arial" panose="020B0604020202020204" pitchFamily="34" charset="0"/>
                <a:cs typeface="Arial" panose="020B0604020202020204" pitchFamily="34" charset="0"/>
              </a:rPr>
              <a:t>journal publishing is headed for a day of </a:t>
            </a:r>
            <a:r>
              <a:rPr lang="en-US" sz="1000" dirty="0" smtClean="0">
                <a:solidFill>
                  <a:schemeClr val="tx2"/>
                </a:solidFill>
                <a:latin typeface="Arial" panose="020B0604020202020204" pitchFamily="34" charset="0"/>
                <a:cs typeface="Arial" panose="020B0604020202020204" pitchFamily="34" charset="0"/>
              </a:rPr>
              <a:t>reckoning’, </a:t>
            </a:r>
          </a:p>
          <a:p>
            <a:pPr algn="ctr"/>
            <a:r>
              <a:rPr lang="en-US" sz="1000" dirty="0" smtClean="0">
                <a:solidFill>
                  <a:schemeClr val="tx2"/>
                </a:solidFill>
                <a:latin typeface="Arial" panose="020B0604020202020204" pitchFamily="34" charset="0"/>
                <a:cs typeface="Arial" panose="020B0604020202020204" pitchFamily="34" charset="0"/>
              </a:rPr>
              <a:t>https</a:t>
            </a:r>
            <a:r>
              <a:rPr lang="en-US" sz="1000" dirty="0">
                <a:solidFill>
                  <a:schemeClr val="tx2"/>
                </a:solidFill>
                <a:latin typeface="Arial" panose="020B0604020202020204" pitchFamily="34" charset="0"/>
                <a:cs typeface="Arial" panose="020B0604020202020204" pitchFamily="34" charset="0"/>
              </a:rPr>
              <a:t>://</a:t>
            </a:r>
            <a:r>
              <a:rPr lang="en-US" sz="1000" dirty="0" smtClean="0">
                <a:solidFill>
                  <a:schemeClr val="tx2"/>
                </a:solidFill>
                <a:latin typeface="Arial" panose="020B0604020202020204" pitchFamily="34" charset="0"/>
                <a:cs typeface="Arial" panose="020B0604020202020204" pitchFamily="34" charset="0"/>
              </a:rPr>
              <a:t>theconversation.com/academic-journal-publishing-is-headed-for-a-day-of-reckoning-80869</a:t>
            </a:r>
            <a:r>
              <a:rPr lang="en-US" sz="1000" dirty="0" smtClean="0">
                <a:solidFill>
                  <a:schemeClr val="tx2"/>
                </a:solidFill>
                <a:latin typeface="Arial" panose="020B0604020202020204" pitchFamily="34" charset="0"/>
                <a:ea typeface="Titillium" charset="0"/>
                <a:cs typeface="Arial" panose="020B0604020202020204" pitchFamily="34" charset="0"/>
              </a:rPr>
              <a:t> </a:t>
            </a:r>
            <a:endParaRPr lang="en-US" sz="1000" dirty="0">
              <a:solidFill>
                <a:schemeClr val="tx2"/>
              </a:solidFill>
              <a:latin typeface="Arial" panose="020B0604020202020204" pitchFamily="34" charset="0"/>
              <a:ea typeface="Titillium" charset="0"/>
              <a:cs typeface="Arial" panose="020B0604020202020204" pitchFamily="34" charset="0"/>
            </a:endParaRPr>
          </a:p>
        </p:txBody>
      </p:sp>
      <p:sp>
        <p:nvSpPr>
          <p:cNvPr id="21" name="TextBox 20">
            <a:extLst>
              <a:ext uri="{FF2B5EF4-FFF2-40B4-BE49-F238E27FC236}">
                <a16:creationId xmlns:a16="http://schemas.microsoft.com/office/drawing/2014/main" id="{115D8023-F50B-421E-A3BB-FECEACAEDBCF}"/>
              </a:ext>
            </a:extLst>
          </p:cNvPr>
          <p:cNvSpPr txBox="1"/>
          <p:nvPr/>
        </p:nvSpPr>
        <p:spPr>
          <a:xfrm>
            <a:off x="2056951" y="500982"/>
            <a:ext cx="7123505" cy="605679"/>
          </a:xfrm>
          <a:prstGeom prst="rect">
            <a:avLst/>
          </a:prstGeom>
          <a:noFill/>
        </p:spPr>
        <p:txBody>
          <a:bodyPr wrap="square" lIns="0" tIns="0" rIns="0" bIns="0" rtlCol="0">
            <a:spAutoFit/>
          </a:bodyPr>
          <a:lstStyle/>
          <a:p>
            <a:pPr algn="ctr">
              <a:lnSpc>
                <a:spcPct val="80000"/>
              </a:lnSpc>
            </a:pPr>
            <a:r>
              <a:rPr lang="en-US" sz="4800" b="1" dirty="0" smtClean="0">
                <a:latin typeface="Titillium" charset="0"/>
                <a:ea typeface="Titillium" charset="0"/>
                <a:cs typeface="Titillium" charset="0"/>
              </a:rPr>
              <a:t>Cost</a:t>
            </a:r>
            <a:endParaRPr lang="en-US" sz="4800" b="1" dirty="0">
              <a:latin typeface="Titillium" charset="0"/>
              <a:ea typeface="Titillium" charset="0"/>
              <a:cs typeface="Titillium" charset="0"/>
            </a:endParaRPr>
          </a:p>
        </p:txBody>
      </p:sp>
      <p:sp>
        <p:nvSpPr>
          <p:cNvPr id="22" name="Rectangle 21">
            <a:extLst>
              <a:ext uri="{FF2B5EF4-FFF2-40B4-BE49-F238E27FC236}">
                <a16:creationId xmlns:a16="http://schemas.microsoft.com/office/drawing/2014/main" id="{B42CD83A-AFFE-450D-8808-1FA6D7355B7C}"/>
              </a:ext>
            </a:extLst>
          </p:cNvPr>
          <p:cNvSpPr/>
          <p:nvPr/>
        </p:nvSpPr>
        <p:spPr>
          <a:xfrm>
            <a:off x="526774" y="457200"/>
            <a:ext cx="914400" cy="448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6339" y="1525325"/>
            <a:ext cx="5629081" cy="3132251"/>
          </a:xfrm>
          <a:prstGeom prst="rect">
            <a:avLst/>
          </a:prstGeom>
        </p:spPr>
      </p:pic>
      <p:sp>
        <p:nvSpPr>
          <p:cNvPr id="12" name="TextBox 11"/>
          <p:cNvSpPr txBox="1"/>
          <p:nvPr/>
        </p:nvSpPr>
        <p:spPr>
          <a:xfrm>
            <a:off x="526774" y="6289599"/>
            <a:ext cx="9521578" cy="507831"/>
          </a:xfrm>
          <a:prstGeom prst="rect">
            <a:avLst/>
          </a:prstGeom>
          <a:noFill/>
        </p:spPr>
        <p:txBody>
          <a:bodyPr wrap="square" rtlCol="0">
            <a:spAutoFit/>
          </a:bodyPr>
          <a:lstStyle/>
          <a:p>
            <a:r>
              <a:rPr lang="nl-BE" sz="900" dirty="0" smtClean="0">
                <a:solidFill>
                  <a:schemeClr val="bg1"/>
                </a:solidFill>
                <a:latin typeface="Arial" panose="020B0604020202020204" pitchFamily="34" charset="0"/>
                <a:cs typeface="Arial" panose="020B0604020202020204" pitchFamily="34" charset="0"/>
              </a:rPr>
              <a:t>C. </a:t>
            </a:r>
            <a:r>
              <a:rPr lang="nl-BE" sz="900" dirty="0" err="1" smtClean="0">
                <a:solidFill>
                  <a:schemeClr val="bg1"/>
                </a:solidFill>
                <a:latin typeface="Arial" panose="020B0604020202020204" pitchFamily="34" charset="0"/>
                <a:cs typeface="Arial" panose="020B0604020202020204" pitchFamily="34" charset="0"/>
              </a:rPr>
              <a:t>Iakovakis</a:t>
            </a:r>
            <a:r>
              <a:rPr lang="nl-BE" sz="900" dirty="0" smtClean="0">
                <a:solidFill>
                  <a:schemeClr val="bg1"/>
                </a:solidFill>
                <a:latin typeface="Arial" panose="020B0604020202020204" pitchFamily="34" charset="0"/>
                <a:cs typeface="Arial" panose="020B0604020202020204" pitchFamily="34" charset="0"/>
              </a:rPr>
              <a:t> (2019), </a:t>
            </a:r>
            <a:r>
              <a:rPr lang="nl-BE" sz="900" i="1" dirty="0" smtClean="0">
                <a:solidFill>
                  <a:schemeClr val="bg1"/>
                </a:solidFill>
                <a:latin typeface="Arial" panose="020B0604020202020204" pitchFamily="34" charset="0"/>
                <a:cs typeface="Arial" panose="020B0604020202020204" pitchFamily="34" charset="0"/>
              </a:rPr>
              <a:t>Open Access. </a:t>
            </a:r>
            <a:r>
              <a:rPr lang="nl-BE" sz="900" i="1" dirty="0" err="1" smtClean="0">
                <a:solidFill>
                  <a:schemeClr val="bg1"/>
                </a:solidFill>
                <a:latin typeface="Arial" panose="020B0604020202020204" pitchFamily="34" charset="0"/>
                <a:cs typeface="Arial" panose="020B0604020202020204" pitchFamily="34" charset="0"/>
              </a:rPr>
              <a:t>Increase</a:t>
            </a:r>
            <a:r>
              <a:rPr lang="nl-BE" sz="900" i="1" dirty="0" smtClean="0">
                <a:solidFill>
                  <a:schemeClr val="bg1"/>
                </a:solidFill>
                <a:latin typeface="Arial" panose="020B0604020202020204" pitchFamily="34" charset="0"/>
                <a:cs typeface="Arial" panose="020B0604020202020204" pitchFamily="34" charset="0"/>
              </a:rPr>
              <a:t> </a:t>
            </a:r>
            <a:r>
              <a:rPr lang="nl-BE" sz="900" i="1" dirty="0" err="1" smtClean="0">
                <a:solidFill>
                  <a:schemeClr val="bg1"/>
                </a:solidFill>
                <a:latin typeface="Arial" panose="020B0604020202020204" pitchFamily="34" charset="0"/>
                <a:cs typeface="Arial" panose="020B0604020202020204" pitchFamily="34" charset="0"/>
              </a:rPr>
              <a:t>the</a:t>
            </a:r>
            <a:r>
              <a:rPr lang="nl-BE" sz="900" i="1" dirty="0" smtClean="0">
                <a:solidFill>
                  <a:schemeClr val="bg1"/>
                </a:solidFill>
                <a:latin typeface="Arial" panose="020B0604020202020204" pitchFamily="34" charset="0"/>
                <a:cs typeface="Arial" panose="020B0604020202020204" pitchFamily="34" charset="0"/>
              </a:rPr>
              <a:t> </a:t>
            </a:r>
            <a:r>
              <a:rPr lang="nl-BE" sz="900" i="1" dirty="0" err="1" smtClean="0">
                <a:solidFill>
                  <a:schemeClr val="bg1"/>
                </a:solidFill>
                <a:latin typeface="Arial" panose="020B0604020202020204" pitchFamily="34" charset="0"/>
                <a:cs typeface="Arial" panose="020B0604020202020204" pitchFamily="34" charset="0"/>
              </a:rPr>
              <a:t>visibility</a:t>
            </a:r>
            <a:r>
              <a:rPr lang="nl-BE" sz="900" i="1" dirty="0" smtClean="0">
                <a:solidFill>
                  <a:schemeClr val="bg1"/>
                </a:solidFill>
                <a:latin typeface="Arial" panose="020B0604020202020204" pitchFamily="34" charset="0"/>
                <a:cs typeface="Arial" panose="020B0604020202020204" pitchFamily="34" charset="0"/>
              </a:rPr>
              <a:t> of </a:t>
            </a:r>
            <a:r>
              <a:rPr lang="nl-BE" sz="900" i="1" dirty="0" err="1" smtClean="0">
                <a:solidFill>
                  <a:schemeClr val="bg1"/>
                </a:solidFill>
                <a:latin typeface="Arial" panose="020B0604020202020204" pitchFamily="34" charset="0"/>
                <a:cs typeface="Arial" panose="020B0604020202020204" pitchFamily="34" charset="0"/>
              </a:rPr>
              <a:t>your</a:t>
            </a:r>
            <a:r>
              <a:rPr lang="nl-BE" sz="900" i="1" dirty="0" smtClean="0">
                <a:solidFill>
                  <a:schemeClr val="bg1"/>
                </a:solidFill>
                <a:latin typeface="Arial" panose="020B0604020202020204" pitchFamily="34" charset="0"/>
                <a:cs typeface="Arial" panose="020B0604020202020204" pitchFamily="34" charset="0"/>
              </a:rPr>
              <a:t> research</a:t>
            </a:r>
            <a:r>
              <a:rPr lang="nl-BE" sz="900" dirty="0" smtClean="0">
                <a:solidFill>
                  <a:schemeClr val="bg1"/>
                </a:solidFill>
                <a:latin typeface="Arial" panose="020B0604020202020204" pitchFamily="34" charset="0"/>
                <a:cs typeface="Arial" panose="020B0604020202020204" pitchFamily="34" charset="0"/>
              </a:rPr>
              <a:t>, https</a:t>
            </a:r>
            <a:r>
              <a:rPr lang="nl-BE" sz="900" dirty="0">
                <a:solidFill>
                  <a:schemeClr val="bg1"/>
                </a:solidFill>
                <a:latin typeface="Arial" panose="020B0604020202020204" pitchFamily="34" charset="0"/>
                <a:cs typeface="Arial" panose="020B0604020202020204" pitchFamily="34" charset="0"/>
              </a:rPr>
              <a:t>://</a:t>
            </a:r>
            <a:r>
              <a:rPr lang="nl-BE" sz="900" dirty="0" smtClean="0">
                <a:solidFill>
                  <a:schemeClr val="bg1"/>
                </a:solidFill>
                <a:latin typeface="Arial" panose="020B0604020202020204" pitchFamily="34" charset="0"/>
                <a:cs typeface="Arial" panose="020B0604020202020204" pitchFamily="34" charset="0"/>
              </a:rPr>
              <a:t>doi.org/10.6084/m9.figshare.7849160.v6; S. </a:t>
            </a:r>
            <a:r>
              <a:rPr lang="nl-BE" sz="900" dirty="0" err="1" smtClean="0">
                <a:solidFill>
                  <a:schemeClr val="bg1"/>
                </a:solidFill>
                <a:latin typeface="Arial" panose="020B0604020202020204" pitchFamily="34" charset="0"/>
                <a:cs typeface="Arial" panose="020B0604020202020204" pitchFamily="34" charset="0"/>
              </a:rPr>
              <a:t>Lawson</a:t>
            </a:r>
            <a:r>
              <a:rPr lang="nl-BE" sz="900" dirty="0" smtClean="0">
                <a:solidFill>
                  <a:schemeClr val="bg1"/>
                </a:solidFill>
                <a:latin typeface="Arial" panose="020B0604020202020204" pitchFamily="34" charset="0"/>
                <a:cs typeface="Arial" panose="020B0604020202020204" pitchFamily="34" charset="0"/>
              </a:rPr>
              <a:t> (2018), </a:t>
            </a:r>
            <a:r>
              <a:rPr lang="nl-BE" sz="900" i="1" dirty="0" smtClean="0">
                <a:solidFill>
                  <a:schemeClr val="bg1"/>
                </a:solidFill>
                <a:latin typeface="Arial" panose="020B0604020202020204" pitchFamily="34" charset="0"/>
                <a:cs typeface="Arial" panose="020B0604020202020204" pitchFamily="34" charset="0"/>
              </a:rPr>
              <a:t>Report on offset </a:t>
            </a:r>
            <a:r>
              <a:rPr lang="nl-BE" sz="900" i="1" dirty="0" err="1" smtClean="0">
                <a:solidFill>
                  <a:schemeClr val="bg1"/>
                </a:solidFill>
                <a:latin typeface="Arial" panose="020B0604020202020204" pitchFamily="34" charset="0"/>
                <a:cs typeface="Arial" panose="020B0604020202020204" pitchFamily="34" charset="0"/>
              </a:rPr>
              <a:t>agreements</a:t>
            </a:r>
            <a:r>
              <a:rPr lang="nl-BE" sz="900" i="1" dirty="0" smtClean="0">
                <a:solidFill>
                  <a:schemeClr val="bg1"/>
                </a:solidFill>
                <a:latin typeface="Arial" panose="020B0604020202020204" pitchFamily="34" charset="0"/>
                <a:cs typeface="Arial" panose="020B0604020202020204" pitchFamily="34" charset="0"/>
              </a:rPr>
              <a:t>: </a:t>
            </a:r>
            <a:r>
              <a:rPr lang="nl-BE" sz="900" i="1" dirty="0" err="1" smtClean="0">
                <a:solidFill>
                  <a:schemeClr val="bg1"/>
                </a:solidFill>
                <a:latin typeface="Arial" panose="020B0604020202020204" pitchFamily="34" charset="0"/>
                <a:cs typeface="Arial" panose="020B0604020202020204" pitchFamily="34" charset="0"/>
              </a:rPr>
              <a:t>evaluating</a:t>
            </a:r>
            <a:r>
              <a:rPr lang="nl-BE" sz="900" i="1" dirty="0" smtClean="0">
                <a:solidFill>
                  <a:schemeClr val="bg1"/>
                </a:solidFill>
                <a:latin typeface="Arial" panose="020B0604020202020204" pitchFamily="34" charset="0"/>
                <a:cs typeface="Arial" panose="020B0604020202020204" pitchFamily="34" charset="0"/>
              </a:rPr>
              <a:t> </a:t>
            </a:r>
            <a:r>
              <a:rPr lang="nl-BE" sz="900" i="1" dirty="0" err="1" smtClean="0">
                <a:solidFill>
                  <a:schemeClr val="bg1"/>
                </a:solidFill>
                <a:latin typeface="Arial" panose="020B0604020202020204" pitchFamily="34" charset="0"/>
                <a:cs typeface="Arial" panose="020B0604020202020204" pitchFamily="34" charset="0"/>
              </a:rPr>
              <a:t>current</a:t>
            </a:r>
            <a:r>
              <a:rPr lang="nl-BE" sz="900" i="1" dirty="0" smtClean="0">
                <a:solidFill>
                  <a:schemeClr val="bg1"/>
                </a:solidFill>
                <a:latin typeface="Arial" panose="020B0604020202020204" pitchFamily="34" charset="0"/>
                <a:cs typeface="Arial" panose="020B0604020202020204" pitchFamily="34" charset="0"/>
              </a:rPr>
              <a:t> </a:t>
            </a:r>
            <a:r>
              <a:rPr lang="nl-BE" sz="900" i="1" dirty="0" err="1" smtClean="0">
                <a:solidFill>
                  <a:schemeClr val="bg1"/>
                </a:solidFill>
                <a:latin typeface="Arial" panose="020B0604020202020204" pitchFamily="34" charset="0"/>
                <a:cs typeface="Arial" panose="020B0604020202020204" pitchFamily="34" charset="0"/>
              </a:rPr>
              <a:t>Jisc</a:t>
            </a:r>
            <a:r>
              <a:rPr lang="nl-BE" sz="900" i="1" dirty="0" smtClean="0">
                <a:solidFill>
                  <a:schemeClr val="bg1"/>
                </a:solidFill>
                <a:latin typeface="Arial" panose="020B0604020202020204" pitchFamily="34" charset="0"/>
                <a:cs typeface="Arial" panose="020B0604020202020204" pitchFamily="34" charset="0"/>
              </a:rPr>
              <a:t> Collection deals, </a:t>
            </a:r>
            <a:r>
              <a:rPr lang="nl-BE" sz="900" i="1" dirty="0" err="1" smtClean="0">
                <a:solidFill>
                  <a:schemeClr val="bg1"/>
                </a:solidFill>
                <a:latin typeface="Arial" panose="020B0604020202020204" pitchFamily="34" charset="0"/>
                <a:cs typeface="Arial" panose="020B0604020202020204" pitchFamily="34" charset="0"/>
              </a:rPr>
              <a:t>Year</a:t>
            </a:r>
            <a:r>
              <a:rPr lang="nl-BE" sz="900" i="1" dirty="0" smtClean="0">
                <a:solidFill>
                  <a:schemeClr val="bg1"/>
                </a:solidFill>
                <a:latin typeface="Arial" panose="020B0604020202020204" pitchFamily="34" charset="0"/>
                <a:cs typeface="Arial" panose="020B0604020202020204" pitchFamily="34" charset="0"/>
              </a:rPr>
              <a:t> 3 – </a:t>
            </a:r>
            <a:r>
              <a:rPr lang="nl-BE" sz="900" i="1" dirty="0" err="1" smtClean="0">
                <a:solidFill>
                  <a:schemeClr val="bg1"/>
                </a:solidFill>
                <a:latin typeface="Arial" panose="020B0604020202020204" pitchFamily="34" charset="0"/>
                <a:cs typeface="Arial" panose="020B0604020202020204" pitchFamily="34" charset="0"/>
              </a:rPr>
              <a:t>evaluating</a:t>
            </a:r>
            <a:r>
              <a:rPr lang="nl-BE" sz="900" i="1" dirty="0" smtClean="0">
                <a:solidFill>
                  <a:schemeClr val="bg1"/>
                </a:solidFill>
                <a:latin typeface="Arial" panose="020B0604020202020204" pitchFamily="34" charset="0"/>
                <a:cs typeface="Arial" panose="020B0604020202020204" pitchFamily="34" charset="0"/>
              </a:rPr>
              <a:t> 2017 deals</a:t>
            </a:r>
            <a:r>
              <a:rPr lang="nl-BE" sz="900" dirty="0">
                <a:solidFill>
                  <a:schemeClr val="bg1"/>
                </a:solidFill>
                <a:latin typeface="Arial" panose="020B0604020202020204" pitchFamily="34" charset="0"/>
                <a:cs typeface="Arial" panose="020B0604020202020204" pitchFamily="34" charset="0"/>
              </a:rPr>
              <a:t>, https://</a:t>
            </a:r>
            <a:r>
              <a:rPr lang="nl-BE" sz="900" dirty="0" smtClean="0">
                <a:solidFill>
                  <a:schemeClr val="bg1"/>
                </a:solidFill>
                <a:latin typeface="Arial" panose="020B0604020202020204" pitchFamily="34" charset="0"/>
                <a:cs typeface="Arial" panose="020B0604020202020204" pitchFamily="34" charset="0"/>
              </a:rPr>
              <a:t>doi.org/10.5281/zenodo.1473587</a:t>
            </a:r>
            <a:r>
              <a:rPr lang="nl-BE" sz="900" dirty="0">
                <a:solidFill>
                  <a:schemeClr val="bg1"/>
                </a:solidFill>
                <a:latin typeface="Arial" panose="020B0604020202020204" pitchFamily="34" charset="0"/>
                <a:cs typeface="Arial" panose="020B0604020202020204" pitchFamily="34" charset="0"/>
              </a:rPr>
              <a:t>; </a:t>
            </a:r>
            <a:r>
              <a:rPr lang="nl-BE" sz="900" dirty="0" smtClean="0">
                <a:solidFill>
                  <a:schemeClr val="bg1"/>
                </a:solidFill>
                <a:latin typeface="Arial" panose="020B0604020202020204" pitchFamily="34" charset="0"/>
                <a:cs typeface="Arial" panose="020B0604020202020204" pitchFamily="34" charset="0"/>
              </a:rPr>
              <a:t>R. </a:t>
            </a:r>
            <a:r>
              <a:rPr lang="nl-BE" sz="900" dirty="0" err="1" smtClean="0">
                <a:solidFill>
                  <a:schemeClr val="bg1"/>
                </a:solidFill>
                <a:latin typeface="Arial" panose="020B0604020202020204" pitchFamily="34" charset="0"/>
                <a:cs typeface="Arial" panose="020B0604020202020204" pitchFamily="34" charset="0"/>
              </a:rPr>
              <a:t>Morais</a:t>
            </a:r>
            <a:r>
              <a:rPr lang="nl-BE" sz="900" dirty="0">
                <a:solidFill>
                  <a:schemeClr val="bg1"/>
                </a:solidFill>
                <a:latin typeface="Arial" panose="020B0604020202020204" pitchFamily="34" charset="0"/>
                <a:cs typeface="Arial" panose="020B0604020202020204" pitchFamily="34" charset="0"/>
              </a:rPr>
              <a:t>, </a:t>
            </a:r>
            <a:r>
              <a:rPr lang="nl-BE" sz="900" dirty="0" smtClean="0">
                <a:solidFill>
                  <a:schemeClr val="bg1"/>
                </a:solidFill>
                <a:latin typeface="Arial" panose="020B0604020202020204" pitchFamily="34" charset="0"/>
                <a:cs typeface="Arial" panose="020B0604020202020204" pitchFamily="34" charset="0"/>
              </a:rPr>
              <a:t>L. </a:t>
            </a:r>
            <a:r>
              <a:rPr lang="nl-BE" sz="900" dirty="0" err="1" smtClean="0">
                <a:solidFill>
                  <a:schemeClr val="bg1"/>
                </a:solidFill>
                <a:latin typeface="Arial" panose="020B0604020202020204" pitchFamily="34" charset="0"/>
                <a:cs typeface="Arial" panose="020B0604020202020204" pitchFamily="34" charset="0"/>
              </a:rPr>
              <a:t>Stoy</a:t>
            </a:r>
            <a:r>
              <a:rPr lang="nl-BE" sz="900" dirty="0" smtClean="0">
                <a:solidFill>
                  <a:schemeClr val="bg1"/>
                </a:solidFill>
                <a:latin typeface="Arial" panose="020B0604020202020204" pitchFamily="34" charset="0"/>
                <a:cs typeface="Arial" panose="020B0604020202020204" pitchFamily="34" charset="0"/>
              </a:rPr>
              <a:t>, L. </a:t>
            </a:r>
            <a:r>
              <a:rPr lang="nl-BE" sz="900" dirty="0" err="1" smtClean="0">
                <a:solidFill>
                  <a:schemeClr val="bg1"/>
                </a:solidFill>
                <a:latin typeface="Arial" panose="020B0604020202020204" pitchFamily="34" charset="0"/>
                <a:cs typeface="Arial" panose="020B0604020202020204" pitchFamily="34" charset="0"/>
              </a:rPr>
              <a:t>Borrell</a:t>
            </a:r>
            <a:r>
              <a:rPr lang="nl-BE" sz="900" dirty="0" smtClean="0">
                <a:solidFill>
                  <a:schemeClr val="bg1"/>
                </a:solidFill>
                <a:latin typeface="Arial" panose="020B0604020202020204" pitchFamily="34" charset="0"/>
                <a:cs typeface="Arial" panose="020B0604020202020204" pitchFamily="34" charset="0"/>
              </a:rPr>
              <a:t>-Damián (2019), </a:t>
            </a:r>
            <a:r>
              <a:rPr lang="en-US" sz="900" i="1" dirty="0">
                <a:solidFill>
                  <a:schemeClr val="bg1"/>
                </a:solidFill>
                <a:latin typeface="Arial" panose="020B0604020202020204" pitchFamily="34" charset="0"/>
                <a:cs typeface="Arial" panose="020B0604020202020204" pitchFamily="34" charset="0"/>
              </a:rPr>
              <a:t>2019 Big Deals Survey </a:t>
            </a:r>
            <a:r>
              <a:rPr lang="en-US" sz="900" i="1" dirty="0" smtClean="0">
                <a:solidFill>
                  <a:schemeClr val="bg1"/>
                </a:solidFill>
                <a:latin typeface="Arial" panose="020B0604020202020204" pitchFamily="34" charset="0"/>
                <a:cs typeface="Arial" panose="020B0604020202020204" pitchFamily="34" charset="0"/>
              </a:rPr>
              <a:t>Report. An </a:t>
            </a:r>
            <a:r>
              <a:rPr lang="en-US" sz="900" i="1" dirty="0">
                <a:solidFill>
                  <a:schemeClr val="bg1"/>
                </a:solidFill>
                <a:latin typeface="Arial" panose="020B0604020202020204" pitchFamily="34" charset="0"/>
                <a:cs typeface="Arial" panose="020B0604020202020204" pitchFamily="34" charset="0"/>
              </a:rPr>
              <a:t>Updated Mapping of Major Scholarly Publishing Contracts in </a:t>
            </a:r>
            <a:r>
              <a:rPr lang="en-US" sz="900" i="1" dirty="0" smtClean="0">
                <a:solidFill>
                  <a:schemeClr val="bg1"/>
                </a:solidFill>
                <a:latin typeface="Arial" panose="020B0604020202020204" pitchFamily="34" charset="0"/>
                <a:cs typeface="Arial" panose="020B0604020202020204" pitchFamily="34" charset="0"/>
              </a:rPr>
              <a:t>Europe</a:t>
            </a:r>
            <a:r>
              <a:rPr lang="en-US" sz="900" dirty="0">
                <a:solidFill>
                  <a:schemeClr val="bg1"/>
                </a:solidFill>
                <a:latin typeface="Arial" panose="020B0604020202020204" pitchFamily="34" charset="0"/>
                <a:cs typeface="Arial" panose="020B0604020202020204" pitchFamily="34" charset="0"/>
              </a:rPr>
              <a:t>, https://eua.eu/downloads/publications/2019%20big%20deals%20report%20v2.pdf</a:t>
            </a:r>
            <a:endParaRPr lang="nl-BE" sz="900" i="1"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4086" y="2879069"/>
            <a:ext cx="4891455" cy="2795117"/>
          </a:xfrm>
          <a:prstGeom prst="rect">
            <a:avLst/>
          </a:prstGeom>
        </p:spPr>
      </p:pic>
      <p:sp>
        <p:nvSpPr>
          <p:cNvPr id="4" name="TextBox 3"/>
          <p:cNvSpPr txBox="1"/>
          <p:nvPr/>
        </p:nvSpPr>
        <p:spPr>
          <a:xfrm>
            <a:off x="7063571" y="1321166"/>
            <a:ext cx="4391130" cy="1323439"/>
          </a:xfrm>
          <a:prstGeom prst="rect">
            <a:avLst/>
          </a:prstGeom>
          <a:noFill/>
        </p:spPr>
        <p:txBody>
          <a:bodyPr wrap="square" rtlCol="0">
            <a:spAutoFit/>
          </a:bodyPr>
          <a:lstStyle/>
          <a:p>
            <a:pPr algn="ctr"/>
            <a:r>
              <a:rPr lang="en-US" sz="2000" i="1" dirty="0" smtClean="0">
                <a:solidFill>
                  <a:schemeClr val="tx2"/>
                </a:solidFill>
                <a:latin typeface="Arial" panose="020B0604020202020204" pitchFamily="34" charset="0"/>
                <a:cs typeface="Arial" panose="020B0604020202020204" pitchFamily="34" charset="0"/>
              </a:rPr>
              <a:t>“the amount paid in Europe for accessing scholarly publications … more than 720 million euros for periodicals alone” </a:t>
            </a:r>
            <a:endParaRPr lang="nl-BE" sz="2000" i="1"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46081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3602"/>
          <p:cNvSpPr/>
          <p:nvPr/>
        </p:nvSpPr>
        <p:spPr>
          <a:xfrm>
            <a:off x="8557328" y="4722812"/>
            <a:ext cx="271601" cy="373452"/>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6" name="TextBox 5"/>
          <p:cNvSpPr txBox="1"/>
          <p:nvPr/>
        </p:nvSpPr>
        <p:spPr>
          <a:xfrm>
            <a:off x="2341601" y="5261324"/>
            <a:ext cx="1754372" cy="151452"/>
          </a:xfrm>
          <a:prstGeom prst="rect">
            <a:avLst/>
          </a:prstGeom>
          <a:noFill/>
        </p:spPr>
        <p:txBody>
          <a:bodyPr wrap="square" lIns="0" tIns="0" rIns="0" bIns="0" rtlCol="0">
            <a:spAutoFit/>
          </a:bodyPr>
          <a:lstStyle/>
          <a:p>
            <a:pPr algn="ctr">
              <a:lnSpc>
                <a:spcPct val="80000"/>
              </a:lnSpc>
            </a:pPr>
            <a:r>
              <a:rPr lang="en-US" sz="1200" b="1" spc="200" dirty="0">
                <a:latin typeface="Titillium" charset="0"/>
                <a:ea typeface="Titillium" charset="0"/>
                <a:cs typeface="Titillium" charset="0"/>
              </a:rPr>
              <a:t>MOST</a:t>
            </a:r>
          </a:p>
        </p:txBody>
      </p:sp>
      <p:sp>
        <p:nvSpPr>
          <p:cNvPr id="7" name="TextBox 6"/>
          <p:cNvSpPr txBox="1"/>
          <p:nvPr/>
        </p:nvSpPr>
        <p:spPr>
          <a:xfrm>
            <a:off x="702010" y="5442734"/>
            <a:ext cx="5033554" cy="276999"/>
          </a:xfrm>
          <a:prstGeom prst="rect">
            <a:avLst/>
          </a:prstGeom>
          <a:noFill/>
        </p:spPr>
        <p:txBody>
          <a:bodyPr wrap="square" lIns="0" tIns="0" rIns="91440" bIns="0" rtlCol="0">
            <a:spAutoFit/>
          </a:bodyPr>
          <a:lstStyle/>
          <a:p>
            <a:pPr algn="ctr">
              <a:lnSpc>
                <a:spcPct val="150000"/>
              </a:lnSpc>
            </a:pPr>
            <a:r>
              <a:rPr lang="en-US" sz="1200" dirty="0">
                <a:solidFill>
                  <a:schemeClr val="tx1">
                    <a:alpha val="60000"/>
                  </a:schemeClr>
                </a:solidFill>
                <a:latin typeface="Titillium" charset="0"/>
                <a:ea typeface="Titillium" charset="0"/>
                <a:cs typeface="Titillium" charset="0"/>
              </a:rPr>
              <a:t>s</a:t>
            </a:r>
            <a:r>
              <a:rPr lang="en-US" sz="1200" dirty="0" smtClean="0">
                <a:solidFill>
                  <a:schemeClr val="tx1">
                    <a:alpha val="60000"/>
                  </a:schemeClr>
                </a:solidFill>
                <a:latin typeface="Titillium" charset="0"/>
                <a:ea typeface="Titillium" charset="0"/>
                <a:cs typeface="Titillium" charset="0"/>
              </a:rPr>
              <a:t>cholarly </a:t>
            </a:r>
            <a:r>
              <a:rPr lang="en-US" sz="1200" dirty="0">
                <a:solidFill>
                  <a:schemeClr val="tx1">
                    <a:alpha val="60000"/>
                  </a:schemeClr>
                </a:solidFill>
                <a:latin typeface="Titillium" charset="0"/>
                <a:ea typeface="Titillium" charset="0"/>
                <a:cs typeface="Titillium" charset="0"/>
              </a:rPr>
              <a:t>research remains inaccessible to most people on this </a:t>
            </a:r>
            <a:r>
              <a:rPr lang="en-US" sz="1200" dirty="0" smtClean="0">
                <a:solidFill>
                  <a:schemeClr val="tx1">
                    <a:alpha val="60000"/>
                  </a:schemeClr>
                </a:solidFill>
                <a:latin typeface="Titillium" charset="0"/>
                <a:ea typeface="Titillium" charset="0"/>
                <a:cs typeface="Titillium" charset="0"/>
              </a:rPr>
              <a:t>planet</a:t>
            </a:r>
            <a:endParaRPr lang="en-US" sz="1200" dirty="0">
              <a:solidFill>
                <a:schemeClr val="tx1">
                  <a:alpha val="60000"/>
                </a:schemeClr>
              </a:solidFill>
              <a:latin typeface="Titillium" charset="0"/>
              <a:ea typeface="Titillium" charset="0"/>
              <a:cs typeface="Titillium" charset="0"/>
            </a:endParaRPr>
          </a:p>
        </p:txBody>
      </p:sp>
      <p:sp>
        <p:nvSpPr>
          <p:cNvPr id="9" name="TextBox 8"/>
          <p:cNvSpPr txBox="1"/>
          <p:nvPr/>
        </p:nvSpPr>
        <p:spPr>
          <a:xfrm>
            <a:off x="7815943" y="5261324"/>
            <a:ext cx="1989908" cy="147733"/>
          </a:xfrm>
          <a:prstGeom prst="rect">
            <a:avLst/>
          </a:prstGeom>
          <a:noFill/>
        </p:spPr>
        <p:txBody>
          <a:bodyPr wrap="square" lIns="0" tIns="0" rIns="0" bIns="0" rtlCol="0">
            <a:spAutoFit/>
          </a:bodyPr>
          <a:lstStyle/>
          <a:p>
            <a:pPr algn="ctr">
              <a:lnSpc>
                <a:spcPct val="80000"/>
              </a:lnSpc>
            </a:pPr>
            <a:r>
              <a:rPr lang="en-US" sz="1200" b="1" spc="200" dirty="0">
                <a:latin typeface="Titillium" charset="0"/>
                <a:ea typeface="Titillium" charset="0"/>
                <a:cs typeface="Titillium" charset="0"/>
              </a:rPr>
              <a:t>ONLY AROUND 28%</a:t>
            </a:r>
          </a:p>
        </p:txBody>
      </p:sp>
      <p:sp>
        <p:nvSpPr>
          <p:cNvPr id="10" name="TextBox 9"/>
          <p:cNvSpPr txBox="1"/>
          <p:nvPr/>
        </p:nvSpPr>
        <p:spPr>
          <a:xfrm>
            <a:off x="7153183" y="5457967"/>
            <a:ext cx="3079889" cy="276999"/>
          </a:xfrm>
          <a:prstGeom prst="rect">
            <a:avLst/>
          </a:prstGeom>
          <a:noFill/>
        </p:spPr>
        <p:txBody>
          <a:bodyPr wrap="square" lIns="0" tIns="0" rIns="91440" bIns="0" rtlCol="0">
            <a:spAutoFit/>
          </a:bodyPr>
          <a:lstStyle/>
          <a:p>
            <a:pPr algn="ctr">
              <a:lnSpc>
                <a:spcPct val="150000"/>
              </a:lnSpc>
            </a:pPr>
            <a:r>
              <a:rPr lang="en-US" sz="1200" dirty="0" smtClean="0">
                <a:solidFill>
                  <a:schemeClr val="tx1">
                    <a:alpha val="60000"/>
                  </a:schemeClr>
                </a:solidFill>
                <a:latin typeface="Titillium" charset="0"/>
                <a:ea typeface="Titillium" charset="0"/>
                <a:cs typeface="Titillium" charset="0"/>
              </a:rPr>
              <a:t>of </a:t>
            </a:r>
            <a:r>
              <a:rPr lang="en-US" sz="1200" dirty="0">
                <a:solidFill>
                  <a:schemeClr val="tx1">
                    <a:alpha val="60000"/>
                  </a:schemeClr>
                </a:solidFill>
                <a:latin typeface="Titillium" charset="0"/>
                <a:ea typeface="Titillium" charset="0"/>
                <a:cs typeface="Titillium" charset="0"/>
              </a:rPr>
              <a:t>scholarly literature is Open </a:t>
            </a:r>
            <a:r>
              <a:rPr lang="en-US" sz="1200" dirty="0" smtClean="0">
                <a:solidFill>
                  <a:schemeClr val="tx1">
                    <a:alpha val="60000"/>
                  </a:schemeClr>
                </a:solidFill>
                <a:latin typeface="Titillium" charset="0"/>
                <a:ea typeface="Titillium" charset="0"/>
                <a:cs typeface="Titillium" charset="0"/>
              </a:rPr>
              <a:t>Access</a:t>
            </a:r>
            <a:endParaRPr lang="en-US" sz="1200" dirty="0">
              <a:solidFill>
                <a:schemeClr val="tx1">
                  <a:alpha val="60000"/>
                </a:schemeClr>
              </a:solidFill>
              <a:latin typeface="Titillium" charset="0"/>
              <a:ea typeface="Titillium" charset="0"/>
              <a:cs typeface="Titillium" charset="0"/>
            </a:endParaRPr>
          </a:p>
        </p:txBody>
      </p:sp>
      <p:pic>
        <p:nvPicPr>
          <p:cNvPr id="16" name="Picture Placeholder 15">
            <a:extLst>
              <a:ext uri="{FF2B5EF4-FFF2-40B4-BE49-F238E27FC236}">
                <a16:creationId xmlns:a16="http://schemas.microsoft.com/office/drawing/2014/main" id="{35AEE179-EA08-45BB-A221-64877B64E6FF}"/>
              </a:ext>
            </a:extLst>
          </p:cNvPr>
          <p:cNvPicPr>
            <a:picLocks noGrp="1" noChangeAspect="1"/>
          </p:cNvPicPr>
          <p:nvPr>
            <p:ph type="pic" sz="quarter" idx="16"/>
          </p:nvPr>
        </p:nvPicPr>
        <p:blipFill rotWithShape="1">
          <a:blip r:embed="rId2"/>
          <a:srcRect l="-12182" r="-12182"/>
          <a:stretch/>
        </p:blipFill>
        <p:spPr>
          <a:xfrm>
            <a:off x="155999" y="1093299"/>
            <a:ext cx="11880000" cy="3341250"/>
          </a:xfrm>
          <a:solidFill>
            <a:schemeClr val="bg1"/>
          </a:solidFill>
        </p:spPr>
      </p:pic>
      <p:cxnSp>
        <p:nvCxnSpPr>
          <p:cNvPr id="18" name="Straight Connector 17">
            <a:extLst>
              <a:ext uri="{FF2B5EF4-FFF2-40B4-BE49-F238E27FC236}">
                <a16:creationId xmlns:a16="http://schemas.microsoft.com/office/drawing/2014/main" id="{772D9245-FA27-480A-8DF1-19914329493B}"/>
              </a:ext>
            </a:extLst>
          </p:cNvPr>
          <p:cNvCxnSpPr/>
          <p:nvPr/>
        </p:nvCxnSpPr>
        <p:spPr>
          <a:xfrm>
            <a:off x="6095998" y="4579809"/>
            <a:ext cx="0" cy="1363030"/>
          </a:xfrm>
          <a:prstGeom prst="line">
            <a:avLst/>
          </a:prstGeom>
          <a:ln w="63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9" name="Shape 3601">
            <a:extLst>
              <a:ext uri="{FF2B5EF4-FFF2-40B4-BE49-F238E27FC236}">
                <a16:creationId xmlns:a16="http://schemas.microsoft.com/office/drawing/2014/main" id="{2D0ED388-6A91-4129-8156-AAFF403E9A8F}"/>
              </a:ext>
            </a:extLst>
          </p:cNvPr>
          <p:cNvSpPr/>
          <p:nvPr/>
        </p:nvSpPr>
        <p:spPr>
          <a:xfrm>
            <a:off x="3085587" y="4725530"/>
            <a:ext cx="266400" cy="374400"/>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0" name="TextBox 19">
            <a:extLst>
              <a:ext uri="{FF2B5EF4-FFF2-40B4-BE49-F238E27FC236}">
                <a16:creationId xmlns:a16="http://schemas.microsoft.com/office/drawing/2014/main" id="{20FDAD75-A293-4DA7-9005-A13B6B99683F}"/>
              </a:ext>
            </a:extLst>
          </p:cNvPr>
          <p:cNvSpPr txBox="1"/>
          <p:nvPr/>
        </p:nvSpPr>
        <p:spPr>
          <a:xfrm>
            <a:off x="155999" y="6066811"/>
            <a:ext cx="11880000" cy="677108"/>
          </a:xfrm>
          <a:prstGeom prst="rect">
            <a:avLst/>
          </a:prstGeom>
          <a:noFill/>
        </p:spPr>
        <p:txBody>
          <a:bodyPr wrap="square" lIns="0" tIns="0" rIns="91440" bIns="0" rtlCol="0">
            <a:spAutoFit/>
          </a:bodyPr>
          <a:lstStyle/>
          <a:p>
            <a:pPr algn="ctr"/>
            <a:r>
              <a:rPr lang="en-US" sz="1100" dirty="0">
                <a:solidFill>
                  <a:schemeClr val="tx2"/>
                </a:solidFill>
                <a:latin typeface="Arial" panose="020B0604020202020204" pitchFamily="34" charset="0"/>
                <a:ea typeface="Titillium" charset="0"/>
                <a:cs typeface="Arial" panose="020B0604020202020204" pitchFamily="34" charset="0"/>
              </a:rPr>
              <a:t>H. </a:t>
            </a:r>
            <a:r>
              <a:rPr lang="en-US" sz="1100" dirty="0" err="1">
                <a:solidFill>
                  <a:schemeClr val="tx2"/>
                </a:solidFill>
                <a:latin typeface="Arial" panose="020B0604020202020204" pitchFamily="34" charset="0"/>
                <a:ea typeface="Titillium" charset="0"/>
                <a:cs typeface="Arial" panose="020B0604020202020204" pitchFamily="34" charset="0"/>
              </a:rPr>
              <a:t>Piwowar</a:t>
            </a:r>
            <a:r>
              <a:rPr lang="en-US" sz="1100" dirty="0">
                <a:solidFill>
                  <a:schemeClr val="tx2"/>
                </a:solidFill>
                <a:latin typeface="Arial" panose="020B0604020202020204" pitchFamily="34" charset="0"/>
                <a:ea typeface="Titillium" charset="0"/>
                <a:cs typeface="Arial" panose="020B0604020202020204" pitchFamily="34" charset="0"/>
              </a:rPr>
              <a:t> </a:t>
            </a:r>
            <a:r>
              <a:rPr lang="en-US" sz="1100" dirty="0" smtClean="0">
                <a:solidFill>
                  <a:schemeClr val="tx2"/>
                </a:solidFill>
                <a:latin typeface="Arial" panose="020B0604020202020204" pitchFamily="34" charset="0"/>
                <a:ea typeface="Titillium" charset="0"/>
                <a:cs typeface="Arial" panose="020B0604020202020204" pitchFamily="34" charset="0"/>
              </a:rPr>
              <a:t>et al. (</a:t>
            </a:r>
            <a:r>
              <a:rPr lang="en-US" sz="1100" dirty="0">
                <a:solidFill>
                  <a:schemeClr val="tx2"/>
                </a:solidFill>
                <a:latin typeface="Arial" panose="020B0604020202020204" pitchFamily="34" charset="0"/>
                <a:ea typeface="Titillium" charset="0"/>
                <a:cs typeface="Arial" panose="020B0604020202020204" pitchFamily="34" charset="0"/>
              </a:rPr>
              <a:t>2018</a:t>
            </a:r>
            <a:r>
              <a:rPr lang="en-US" sz="1100" dirty="0" smtClean="0">
                <a:solidFill>
                  <a:schemeClr val="tx2"/>
                </a:solidFill>
                <a:latin typeface="Arial" panose="020B0604020202020204" pitchFamily="34" charset="0"/>
                <a:ea typeface="Titillium" charset="0"/>
                <a:cs typeface="Arial" panose="020B0604020202020204" pitchFamily="34" charset="0"/>
              </a:rPr>
              <a:t>), ‘The </a:t>
            </a:r>
            <a:r>
              <a:rPr lang="en-US" sz="1100" dirty="0">
                <a:solidFill>
                  <a:schemeClr val="tx2"/>
                </a:solidFill>
                <a:latin typeface="Arial" panose="020B0604020202020204" pitchFamily="34" charset="0"/>
                <a:ea typeface="Titillium" charset="0"/>
                <a:cs typeface="Arial" panose="020B0604020202020204" pitchFamily="34" charset="0"/>
              </a:rPr>
              <a:t>state of OA: a large-scale analysis of the prevalence and impact of Open Access </a:t>
            </a:r>
            <a:r>
              <a:rPr lang="en-US" sz="1100" dirty="0" smtClean="0">
                <a:solidFill>
                  <a:schemeClr val="tx2"/>
                </a:solidFill>
                <a:latin typeface="Arial" panose="020B0604020202020204" pitchFamily="34" charset="0"/>
                <a:ea typeface="Titillium" charset="0"/>
                <a:cs typeface="Arial" panose="020B0604020202020204" pitchFamily="34" charset="0"/>
              </a:rPr>
              <a:t>articles’, https</a:t>
            </a:r>
            <a:r>
              <a:rPr lang="en-US" sz="1100" dirty="0">
                <a:solidFill>
                  <a:schemeClr val="tx2"/>
                </a:solidFill>
                <a:latin typeface="Arial" panose="020B0604020202020204" pitchFamily="34" charset="0"/>
                <a:ea typeface="Titillium" charset="0"/>
                <a:cs typeface="Arial" panose="020B0604020202020204" pitchFamily="34" charset="0"/>
              </a:rPr>
              <a:t>://</a:t>
            </a:r>
            <a:r>
              <a:rPr lang="en-US" sz="1100" dirty="0" smtClean="0">
                <a:solidFill>
                  <a:schemeClr val="tx2"/>
                </a:solidFill>
                <a:latin typeface="Arial" panose="020B0604020202020204" pitchFamily="34" charset="0"/>
                <a:ea typeface="Titillium" charset="0"/>
                <a:cs typeface="Arial" panose="020B0604020202020204" pitchFamily="34" charset="0"/>
              </a:rPr>
              <a:t>doi.org/10.7717/peerj.4375</a:t>
            </a:r>
          </a:p>
          <a:p>
            <a:pPr algn="ctr"/>
            <a:r>
              <a:rPr lang="en-US" sz="1100" dirty="0" smtClean="0">
                <a:solidFill>
                  <a:schemeClr val="tx2"/>
                </a:solidFill>
                <a:latin typeface="Arial" panose="020B0604020202020204" pitchFamily="34" charset="0"/>
                <a:cs typeface="Arial" panose="020B0604020202020204" pitchFamily="34" charset="0"/>
              </a:rPr>
              <a:t>L. Matthias (2018), ‘Digital Future: We are already there but keep living in the past’, </a:t>
            </a:r>
            <a:r>
              <a:rPr lang="en-US" sz="1100" dirty="0">
                <a:solidFill>
                  <a:schemeClr val="tx2"/>
                </a:solidFill>
                <a:latin typeface="Arial" panose="020B0604020202020204" pitchFamily="34" charset="0"/>
                <a:cs typeface="Arial" panose="020B0604020202020204" pitchFamily="34" charset="0"/>
              </a:rPr>
              <a:t>https://</a:t>
            </a:r>
            <a:r>
              <a:rPr lang="en-US" sz="1100" dirty="0" smtClean="0">
                <a:solidFill>
                  <a:schemeClr val="tx2"/>
                </a:solidFill>
                <a:latin typeface="Arial" panose="020B0604020202020204" pitchFamily="34" charset="0"/>
                <a:cs typeface="Arial" panose="020B0604020202020204" pitchFamily="34" charset="0"/>
              </a:rPr>
              <a:t>figshare.com/articles/Digital_Future_We_are_already_there_but_keep_living_in_the_past/7315586/1</a:t>
            </a:r>
          </a:p>
          <a:p>
            <a:pPr algn="ctr"/>
            <a:endParaRPr lang="en-US" sz="1100" dirty="0">
              <a:latin typeface="Arial" panose="020B0604020202020204" pitchFamily="34" charset="0"/>
              <a:ea typeface="Titillium" charset="0"/>
              <a:cs typeface="Arial" panose="020B0604020202020204" pitchFamily="34" charset="0"/>
            </a:endParaRPr>
          </a:p>
        </p:txBody>
      </p:sp>
      <p:sp>
        <p:nvSpPr>
          <p:cNvPr id="21" name="TextBox 20">
            <a:extLst>
              <a:ext uri="{FF2B5EF4-FFF2-40B4-BE49-F238E27FC236}">
                <a16:creationId xmlns:a16="http://schemas.microsoft.com/office/drawing/2014/main" id="{115D8023-F50B-421E-A3BB-FECEACAEDBCF}"/>
              </a:ext>
            </a:extLst>
          </p:cNvPr>
          <p:cNvSpPr txBox="1"/>
          <p:nvPr/>
        </p:nvSpPr>
        <p:spPr>
          <a:xfrm>
            <a:off x="2534246" y="342129"/>
            <a:ext cx="7123505" cy="605679"/>
          </a:xfrm>
          <a:prstGeom prst="rect">
            <a:avLst/>
          </a:prstGeom>
          <a:noFill/>
        </p:spPr>
        <p:txBody>
          <a:bodyPr wrap="square" lIns="0" tIns="0" rIns="0" bIns="0" rtlCol="0">
            <a:spAutoFit/>
          </a:bodyPr>
          <a:lstStyle/>
          <a:p>
            <a:pPr algn="ctr">
              <a:lnSpc>
                <a:spcPct val="80000"/>
              </a:lnSpc>
            </a:pPr>
            <a:r>
              <a:rPr lang="en-US" sz="4800" b="1" dirty="0" smtClean="0">
                <a:latin typeface="Titillium" charset="0"/>
                <a:ea typeface="Titillium" charset="0"/>
                <a:cs typeface="Titillium" charset="0"/>
              </a:rPr>
              <a:t>Accessibility</a:t>
            </a:r>
            <a:endParaRPr lang="en-US" sz="4800" b="1" dirty="0">
              <a:latin typeface="Titillium" charset="0"/>
              <a:ea typeface="Titillium" charset="0"/>
              <a:cs typeface="Titillium" charset="0"/>
            </a:endParaRPr>
          </a:p>
        </p:txBody>
      </p:sp>
      <p:sp>
        <p:nvSpPr>
          <p:cNvPr id="22" name="Rectangle 21">
            <a:extLst>
              <a:ext uri="{FF2B5EF4-FFF2-40B4-BE49-F238E27FC236}">
                <a16:creationId xmlns:a16="http://schemas.microsoft.com/office/drawing/2014/main" id="{B42CD83A-AFFE-450D-8808-1FA6D7355B7C}"/>
              </a:ext>
            </a:extLst>
          </p:cNvPr>
          <p:cNvSpPr/>
          <p:nvPr/>
        </p:nvSpPr>
        <p:spPr>
          <a:xfrm>
            <a:off x="526774" y="457200"/>
            <a:ext cx="914400" cy="448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865172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a:latin typeface="Arial" panose="020B0604020202020204" pitchFamily="34" charset="0"/>
                <a:cs typeface="Arial" panose="020B0604020202020204" pitchFamily="34" charset="0"/>
              </a:rPr>
              <a:t>The </a:t>
            </a:r>
            <a:r>
              <a:rPr lang="nl-BE" dirty="0" err="1">
                <a:latin typeface="Arial" panose="020B0604020202020204" pitchFamily="34" charset="0"/>
                <a:cs typeface="Arial" panose="020B0604020202020204" pitchFamily="34" charset="0"/>
              </a:rPr>
              <a:t>problem</a:t>
            </a:r>
            <a:r>
              <a:rPr lang="nl-BE" dirty="0">
                <a:latin typeface="Arial" panose="020B0604020202020204" pitchFamily="34" charset="0"/>
                <a:cs typeface="Arial" panose="020B0604020202020204" pitchFamily="34" charset="0"/>
              </a:rPr>
              <a:t> </a:t>
            </a:r>
            <a:r>
              <a:rPr lang="nl-BE" dirty="0" err="1">
                <a:latin typeface="Arial" panose="020B0604020202020204" pitchFamily="34" charset="0"/>
                <a:cs typeface="Arial" panose="020B0604020202020204" pitchFamily="34" charset="0"/>
              </a:rPr>
              <a:t>with</a:t>
            </a:r>
            <a:r>
              <a:rPr lang="nl-BE" dirty="0">
                <a:latin typeface="Arial" panose="020B0604020202020204" pitchFamily="34" charset="0"/>
                <a:cs typeface="Arial" panose="020B0604020202020204" pitchFamily="34" charset="0"/>
              </a:rPr>
              <a:t> </a:t>
            </a:r>
            <a:r>
              <a:rPr lang="nl-BE" dirty="0" err="1">
                <a:latin typeface="Arial" panose="020B0604020202020204" pitchFamily="34" charset="0"/>
                <a:cs typeface="Arial" panose="020B0604020202020204" pitchFamily="34" charset="0"/>
              </a:rPr>
              <a:t>scholarly</a:t>
            </a:r>
            <a:r>
              <a:rPr lang="nl-BE" dirty="0">
                <a:latin typeface="Arial" panose="020B0604020202020204" pitchFamily="34" charset="0"/>
                <a:cs typeface="Arial" panose="020B0604020202020204" pitchFamily="34" charset="0"/>
              </a:rPr>
              <a:t> </a:t>
            </a:r>
            <a:r>
              <a:rPr lang="nl-BE" dirty="0" err="1">
                <a:latin typeface="Arial" panose="020B0604020202020204" pitchFamily="34" charset="0"/>
                <a:cs typeface="Arial" panose="020B0604020202020204" pitchFamily="34" charset="0"/>
              </a:rPr>
              <a:t>publishing</a:t>
            </a:r>
            <a:endParaRPr lang="nl-BE"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71225" y="1748210"/>
            <a:ext cx="4986600" cy="4170676"/>
          </a:xfrm>
        </p:spPr>
        <p:txBody>
          <a:bodyPr>
            <a:normAutofit/>
          </a:bodyPr>
          <a:lstStyle/>
          <a:p>
            <a:pPr marL="0" indent="0">
              <a:buNone/>
            </a:pPr>
            <a:r>
              <a:rPr lang="nl-BE" sz="2000" dirty="0" err="1" smtClean="0">
                <a:solidFill>
                  <a:schemeClr val="tx2"/>
                </a:solidFill>
                <a:latin typeface="Arial" panose="020B0604020202020204" pitchFamily="34" charset="0"/>
                <a:cs typeface="Arial" panose="020B0604020202020204" pitchFamily="34" charset="0"/>
              </a:rPr>
              <a:t>fantastic</a:t>
            </a:r>
            <a:r>
              <a:rPr lang="nl-BE" sz="2000" dirty="0" smtClean="0">
                <a:solidFill>
                  <a:schemeClr val="tx2"/>
                </a:solidFill>
                <a:latin typeface="Arial" panose="020B0604020202020204" pitchFamily="34" charset="0"/>
                <a:cs typeface="Arial" panose="020B0604020202020204" pitchFamily="34" charset="0"/>
              </a:rPr>
              <a:t> business model, </a:t>
            </a:r>
            <a:r>
              <a:rPr lang="nl-BE" sz="2000" dirty="0" err="1" smtClean="0">
                <a:solidFill>
                  <a:schemeClr val="tx2"/>
                </a:solidFill>
                <a:latin typeface="Arial" panose="020B0604020202020204" pitchFamily="34" charset="0"/>
                <a:cs typeface="Arial" panose="020B0604020202020204" pitchFamily="34" charset="0"/>
              </a:rPr>
              <a:t>so</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unusually</a:t>
            </a:r>
            <a:r>
              <a:rPr lang="nl-BE" sz="2000" dirty="0" smtClean="0">
                <a:solidFill>
                  <a:schemeClr val="tx2"/>
                </a:solidFill>
                <a:latin typeface="Arial" panose="020B0604020202020204" pitchFamily="34" charset="0"/>
                <a:cs typeface="Arial" panose="020B0604020202020204" pitchFamily="34" charset="0"/>
              </a:rPr>
              <a:t> high </a:t>
            </a:r>
            <a:r>
              <a:rPr lang="nl-BE" sz="2000" dirty="0" err="1" smtClean="0">
                <a:solidFill>
                  <a:schemeClr val="tx2"/>
                </a:solidFill>
                <a:latin typeface="Arial" panose="020B0604020202020204" pitchFamily="34" charset="0"/>
                <a:cs typeface="Arial" panose="020B0604020202020204" pitchFamily="34" charset="0"/>
              </a:rPr>
              <a:t>profit</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margins</a:t>
            </a:r>
            <a:r>
              <a:rPr lang="nl-BE" sz="2000" dirty="0" smtClean="0">
                <a:solidFill>
                  <a:schemeClr val="tx2"/>
                </a:solidFill>
                <a:latin typeface="Arial" panose="020B0604020202020204" pitchFamily="34" charset="0"/>
                <a:cs typeface="Arial" panose="020B0604020202020204" pitchFamily="34" charset="0"/>
              </a:rPr>
              <a:t>:</a:t>
            </a:r>
          </a:p>
          <a:p>
            <a:pPr marL="0" indent="0">
              <a:buNone/>
            </a:pPr>
            <a:endParaRPr lang="nl-BE" sz="2000" dirty="0" smtClean="0">
              <a:solidFill>
                <a:schemeClr val="tx2"/>
              </a:solidFill>
              <a:latin typeface="Arial" panose="020B0604020202020204" pitchFamily="34" charset="0"/>
              <a:cs typeface="Arial" panose="020B0604020202020204" pitchFamily="34" charset="0"/>
            </a:endParaRPr>
          </a:p>
          <a:p>
            <a:pPr>
              <a:buFont typeface="Wingdings" panose="05000000000000000000" pitchFamily="2" charset="2"/>
              <a:buChar char="§"/>
            </a:pPr>
            <a:r>
              <a:rPr lang="en-US" sz="2000" dirty="0" smtClean="0">
                <a:solidFill>
                  <a:schemeClr val="tx2"/>
                </a:solidFill>
                <a:latin typeface="Arial" panose="020B0604020202020204" pitchFamily="34" charset="0"/>
                <a:cs typeface="Arial" panose="020B0604020202020204" pitchFamily="34" charset="0"/>
              </a:rPr>
              <a:t>production costs paid in advance</a:t>
            </a:r>
            <a:endParaRPr lang="nl-BE" sz="2000" dirty="0" smtClean="0">
              <a:solidFill>
                <a:schemeClr val="tx2"/>
              </a:solidFill>
              <a:latin typeface="Arial" panose="020B0604020202020204" pitchFamily="34" charset="0"/>
              <a:cs typeface="Arial" panose="020B0604020202020204" pitchFamily="34" charset="0"/>
            </a:endParaRPr>
          </a:p>
          <a:p>
            <a:pPr>
              <a:buFont typeface="Wingdings" panose="05000000000000000000" pitchFamily="2" charset="2"/>
              <a:buChar char="§"/>
            </a:pPr>
            <a:r>
              <a:rPr lang="nl-BE" sz="2000" dirty="0" err="1" smtClean="0">
                <a:solidFill>
                  <a:schemeClr val="tx2"/>
                </a:solidFill>
                <a:latin typeface="Arial" panose="020B0604020202020204" pitchFamily="34" charset="0"/>
                <a:cs typeface="Arial" panose="020B0604020202020204" pitchFamily="34" charset="0"/>
              </a:rPr>
              <a:t>despite</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being</a:t>
            </a:r>
            <a:r>
              <a:rPr lang="nl-BE" sz="2000" dirty="0" smtClean="0">
                <a:solidFill>
                  <a:schemeClr val="tx2"/>
                </a:solidFill>
                <a:latin typeface="Arial" panose="020B0604020202020204" pitchFamily="34" charset="0"/>
                <a:cs typeface="Arial" panose="020B0604020202020204" pitchFamily="34" charset="0"/>
              </a:rPr>
              <a:t> a </a:t>
            </a:r>
            <a:r>
              <a:rPr lang="nl-BE" sz="2000" dirty="0" err="1" smtClean="0">
                <a:solidFill>
                  <a:schemeClr val="tx2"/>
                </a:solidFill>
                <a:latin typeface="Arial" panose="020B0604020202020204" pitchFamily="34" charset="0"/>
                <a:cs typeface="Arial" panose="020B0604020202020204" pitchFamily="34" charset="0"/>
              </a:rPr>
              <a:t>very</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specialized</a:t>
            </a:r>
            <a:r>
              <a:rPr lang="nl-BE" sz="2000" dirty="0" smtClean="0">
                <a:solidFill>
                  <a:schemeClr val="tx2"/>
                </a:solidFill>
                <a:latin typeface="Arial" panose="020B0604020202020204" pitchFamily="34" charset="0"/>
                <a:cs typeface="Arial" panose="020B0604020202020204" pitchFamily="34" charset="0"/>
              </a:rPr>
              <a:t> business, </a:t>
            </a:r>
            <a:r>
              <a:rPr lang="nl-BE" sz="2000" dirty="0" err="1" smtClean="0">
                <a:solidFill>
                  <a:schemeClr val="tx2"/>
                </a:solidFill>
                <a:latin typeface="Arial" panose="020B0604020202020204" pitchFamily="34" charset="0"/>
                <a:cs typeface="Arial" panose="020B0604020202020204" pitchFamily="34" charset="0"/>
              </a:rPr>
              <a:t>production</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costs</a:t>
            </a:r>
            <a:r>
              <a:rPr lang="nl-BE" sz="2000" dirty="0" smtClean="0">
                <a:solidFill>
                  <a:schemeClr val="tx2"/>
                </a:solidFill>
                <a:latin typeface="Arial" panose="020B0604020202020204" pitchFamily="34" charset="0"/>
                <a:cs typeface="Arial" panose="020B0604020202020204" pitchFamily="34" charset="0"/>
              </a:rPr>
              <a:t> are </a:t>
            </a:r>
            <a:r>
              <a:rPr lang="nl-BE" sz="2000" dirty="0" err="1" smtClean="0">
                <a:solidFill>
                  <a:schemeClr val="tx2"/>
                </a:solidFill>
                <a:latin typeface="Arial" panose="020B0604020202020204" pitchFamily="34" charset="0"/>
                <a:cs typeface="Arial" panose="020B0604020202020204" pitchFamily="34" charset="0"/>
              </a:rPr>
              <a:t>very</a:t>
            </a:r>
            <a:r>
              <a:rPr lang="nl-BE" sz="2000" dirty="0" smtClean="0">
                <a:solidFill>
                  <a:schemeClr val="tx2"/>
                </a:solidFill>
                <a:latin typeface="Arial" panose="020B0604020202020204" pitchFamily="34" charset="0"/>
                <a:cs typeface="Arial" panose="020B0604020202020204" pitchFamily="34" charset="0"/>
              </a:rPr>
              <a:t> low </a:t>
            </a:r>
            <a:r>
              <a:rPr lang="nl-BE" sz="2000" dirty="0" err="1" smtClean="0">
                <a:solidFill>
                  <a:schemeClr val="tx2"/>
                </a:solidFill>
                <a:latin typeface="Arial" panose="020B0604020202020204" pitchFamily="34" charset="0"/>
                <a:cs typeface="Arial" panose="020B0604020202020204" pitchFamily="34" charset="0"/>
              </a:rPr>
              <a:t>because</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the</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skilled</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workers</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work</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for</a:t>
            </a:r>
            <a:r>
              <a:rPr lang="nl-BE" sz="2000" dirty="0" smtClean="0">
                <a:solidFill>
                  <a:schemeClr val="tx2"/>
                </a:solidFill>
                <a:latin typeface="Arial" panose="020B0604020202020204" pitchFamily="34" charset="0"/>
                <a:cs typeface="Arial" panose="020B0604020202020204" pitchFamily="34" charset="0"/>
              </a:rPr>
              <a:t> free </a:t>
            </a:r>
          </a:p>
          <a:p>
            <a:pPr>
              <a:buFont typeface="Wingdings" panose="05000000000000000000" pitchFamily="2" charset="2"/>
              <a:buChar char="§"/>
            </a:pPr>
            <a:r>
              <a:rPr lang="nl-BE" sz="2000" dirty="0" err="1" smtClean="0">
                <a:solidFill>
                  <a:schemeClr val="tx2"/>
                </a:solidFill>
                <a:latin typeface="Arial" panose="020B0604020202020204" pitchFamily="34" charset="0"/>
                <a:cs typeface="Arial" panose="020B0604020202020204" pitchFamily="34" charset="0"/>
              </a:rPr>
              <a:t>production</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costs</a:t>
            </a:r>
            <a:r>
              <a:rPr lang="nl-BE" sz="2000" dirty="0" smtClean="0">
                <a:solidFill>
                  <a:schemeClr val="tx2"/>
                </a:solidFill>
                <a:latin typeface="Arial" panose="020B0604020202020204" pitchFamily="34" charset="0"/>
                <a:cs typeface="Arial" panose="020B0604020202020204" pitchFamily="34" charset="0"/>
              </a:rPr>
              <a:t> for </a:t>
            </a:r>
            <a:r>
              <a:rPr lang="nl-BE" sz="2000" dirty="0" err="1" smtClean="0">
                <a:solidFill>
                  <a:schemeClr val="tx2"/>
                </a:solidFill>
                <a:latin typeface="Arial" panose="020B0604020202020204" pitchFamily="34" charset="0"/>
                <a:cs typeface="Arial" panose="020B0604020202020204" pitchFamily="34" charset="0"/>
              </a:rPr>
              <a:t>publishers</a:t>
            </a:r>
            <a:r>
              <a:rPr lang="nl-BE" sz="2000" dirty="0" smtClean="0">
                <a:solidFill>
                  <a:schemeClr val="tx2"/>
                </a:solidFill>
                <a:latin typeface="Arial" panose="020B0604020202020204" pitchFamily="34" charset="0"/>
                <a:cs typeface="Arial" panose="020B0604020202020204" pitchFamily="34" charset="0"/>
              </a:rPr>
              <a:t> even </a:t>
            </a:r>
            <a:r>
              <a:rPr lang="nl-BE" sz="2000" dirty="0" err="1" smtClean="0">
                <a:solidFill>
                  <a:schemeClr val="tx2"/>
                </a:solidFill>
                <a:latin typeface="Arial" panose="020B0604020202020204" pitchFamily="34" charset="0"/>
                <a:cs typeface="Arial" panose="020B0604020202020204" pitchFamily="34" charset="0"/>
              </a:rPr>
              <a:t>lower</a:t>
            </a:r>
            <a:r>
              <a:rPr lang="nl-BE" sz="2000" dirty="0" smtClean="0">
                <a:solidFill>
                  <a:schemeClr val="tx2"/>
                </a:solidFill>
                <a:latin typeface="Arial" panose="020B0604020202020204" pitchFamily="34" charset="0"/>
                <a:cs typeface="Arial" panose="020B0604020202020204" pitchFamily="34" charset="0"/>
              </a:rPr>
              <a:t> in </a:t>
            </a:r>
            <a:r>
              <a:rPr lang="nl-BE" sz="2000" dirty="0" err="1" smtClean="0">
                <a:solidFill>
                  <a:schemeClr val="tx2"/>
                </a:solidFill>
                <a:latin typeface="Arial" panose="020B0604020202020204" pitchFamily="34" charset="0"/>
                <a:cs typeface="Arial" panose="020B0604020202020204" pitchFamily="34" charset="0"/>
              </a:rPr>
              <a:t>the</a:t>
            </a:r>
            <a:r>
              <a:rPr lang="nl-BE" sz="2000" dirty="0" smtClean="0">
                <a:solidFill>
                  <a:schemeClr val="tx2"/>
                </a:solidFill>
                <a:latin typeface="Arial" panose="020B0604020202020204" pitchFamily="34" charset="0"/>
                <a:cs typeface="Arial" panose="020B0604020202020204" pitchFamily="34" charset="0"/>
              </a:rPr>
              <a:t> digital </a:t>
            </a:r>
            <a:r>
              <a:rPr lang="nl-BE" sz="2000" dirty="0" err="1" smtClean="0">
                <a:solidFill>
                  <a:schemeClr val="tx2"/>
                </a:solidFill>
                <a:latin typeface="Arial" panose="020B0604020202020204" pitchFamily="34" charset="0"/>
                <a:cs typeface="Arial" panose="020B0604020202020204" pitchFamily="34" charset="0"/>
              </a:rPr>
              <a:t>age</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vs</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the</a:t>
            </a:r>
            <a:r>
              <a:rPr lang="nl-BE" sz="2000" dirty="0" smtClean="0">
                <a:solidFill>
                  <a:schemeClr val="tx2"/>
                </a:solidFill>
                <a:latin typeface="Arial" panose="020B0604020202020204" pitchFamily="34" charset="0"/>
                <a:cs typeface="Arial" panose="020B0604020202020204" pitchFamily="34" charset="0"/>
              </a:rPr>
              <a:t> paper </a:t>
            </a:r>
            <a:r>
              <a:rPr lang="nl-BE" sz="2000" dirty="0" err="1" smtClean="0">
                <a:solidFill>
                  <a:schemeClr val="tx2"/>
                </a:solidFill>
                <a:latin typeface="Arial" panose="020B0604020202020204" pitchFamily="34" charset="0"/>
                <a:cs typeface="Arial" panose="020B0604020202020204" pitchFamily="34" charset="0"/>
              </a:rPr>
              <a:t>age</a:t>
            </a:r>
            <a:endParaRPr lang="nl-BE" sz="2000" dirty="0" smtClean="0">
              <a:solidFill>
                <a:schemeClr val="tx2"/>
              </a:solidFill>
              <a:latin typeface="Arial" panose="020B0604020202020204" pitchFamily="34" charset="0"/>
              <a:cs typeface="Arial" panose="020B0604020202020204" pitchFamily="34" charset="0"/>
            </a:endParaRPr>
          </a:p>
          <a:p>
            <a:pPr>
              <a:buFont typeface="Wingdings" panose="05000000000000000000" pitchFamily="2" charset="2"/>
              <a:buChar char="§"/>
            </a:pPr>
            <a:r>
              <a:rPr lang="nl-BE" sz="2000" dirty="0" err="1" smtClean="0">
                <a:solidFill>
                  <a:schemeClr val="tx2"/>
                </a:solidFill>
                <a:latin typeface="Arial" panose="020B0604020202020204" pitchFamily="34" charset="0"/>
                <a:cs typeface="Arial" panose="020B0604020202020204" pitchFamily="34" charset="0"/>
              </a:rPr>
              <a:t>sky</a:t>
            </a:r>
            <a:r>
              <a:rPr lang="nl-BE" sz="2000" dirty="0" smtClean="0">
                <a:solidFill>
                  <a:schemeClr val="tx2"/>
                </a:solidFill>
                <a:latin typeface="Arial" panose="020B0604020202020204" pitchFamily="34" charset="0"/>
                <a:cs typeface="Arial" panose="020B0604020202020204" pitchFamily="34" charset="0"/>
              </a:rPr>
              <a:t> is </a:t>
            </a:r>
            <a:r>
              <a:rPr lang="nl-BE" sz="2000" dirty="0" err="1" smtClean="0">
                <a:solidFill>
                  <a:schemeClr val="tx2"/>
                </a:solidFill>
                <a:latin typeface="Arial" panose="020B0604020202020204" pitchFamily="34" charset="0"/>
                <a:cs typeface="Arial" panose="020B0604020202020204" pitchFamily="34" charset="0"/>
              </a:rPr>
              <a:t>the</a:t>
            </a:r>
            <a:r>
              <a:rPr lang="nl-BE" sz="2000" dirty="0" smtClean="0">
                <a:solidFill>
                  <a:schemeClr val="tx2"/>
                </a:solidFill>
                <a:latin typeface="Arial" panose="020B0604020202020204" pitchFamily="34" charset="0"/>
                <a:cs typeface="Arial" panose="020B0604020202020204" pitchFamily="34" charset="0"/>
              </a:rPr>
              <a:t> limit for </a:t>
            </a:r>
            <a:r>
              <a:rPr lang="nl-BE" sz="2000" dirty="0" err="1" smtClean="0">
                <a:solidFill>
                  <a:schemeClr val="tx2"/>
                </a:solidFill>
                <a:latin typeface="Arial" panose="020B0604020202020204" pitchFamily="34" charset="0"/>
                <a:cs typeface="Arial" panose="020B0604020202020204" pitchFamily="34" charset="0"/>
              </a:rPr>
              <a:t>the</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selling</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price</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because</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almost</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always</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exclusive</a:t>
            </a:r>
            <a:r>
              <a:rPr lang="nl-BE" sz="2000" dirty="0" smtClean="0">
                <a:solidFill>
                  <a:schemeClr val="tx2"/>
                </a:solidFill>
                <a:latin typeface="Arial" panose="020B0604020202020204" pitchFamily="34" charset="0"/>
                <a:cs typeface="Arial" panose="020B0604020202020204" pitchFamily="34" charset="0"/>
              </a:rPr>
              <a:t> </a:t>
            </a:r>
            <a:r>
              <a:rPr lang="nl-BE" sz="2000" dirty="0" err="1" smtClean="0">
                <a:solidFill>
                  <a:schemeClr val="tx2"/>
                </a:solidFill>
                <a:latin typeface="Arial" panose="020B0604020202020204" pitchFamily="34" charset="0"/>
                <a:cs typeface="Arial" panose="020B0604020202020204" pitchFamily="34" charset="0"/>
              </a:rPr>
              <a:t>rights</a:t>
            </a:r>
            <a:r>
              <a:rPr lang="nl-BE" sz="2000" dirty="0" smtClean="0">
                <a:solidFill>
                  <a:schemeClr val="tx2"/>
                </a:solidFill>
                <a:latin typeface="Arial" panose="020B0604020202020204" pitchFamily="34" charset="0"/>
                <a:cs typeface="Arial" panose="020B0604020202020204" pitchFamily="34" charset="0"/>
              </a:rPr>
              <a:t> on </a:t>
            </a:r>
            <a:r>
              <a:rPr lang="nl-BE" sz="2000" dirty="0" err="1" smtClean="0">
                <a:solidFill>
                  <a:schemeClr val="tx2"/>
                </a:solidFill>
                <a:latin typeface="Arial" panose="020B0604020202020204" pitchFamily="34" charset="0"/>
                <a:cs typeface="Arial" panose="020B0604020202020204" pitchFamily="34" charset="0"/>
              </a:rPr>
              <a:t>what</a:t>
            </a:r>
            <a:r>
              <a:rPr lang="nl-BE" sz="2000" dirty="0" smtClean="0">
                <a:solidFill>
                  <a:schemeClr val="tx2"/>
                </a:solidFill>
                <a:latin typeface="Arial" panose="020B0604020202020204" pitchFamily="34" charset="0"/>
                <a:cs typeface="Arial" panose="020B0604020202020204" pitchFamily="34" charset="0"/>
              </a:rPr>
              <a:t> is </a:t>
            </a:r>
            <a:r>
              <a:rPr lang="nl-BE" sz="2000" dirty="0" err="1" smtClean="0">
                <a:solidFill>
                  <a:schemeClr val="tx2"/>
                </a:solidFill>
                <a:latin typeface="Arial" panose="020B0604020202020204" pitchFamily="34" charset="0"/>
                <a:cs typeface="Arial" panose="020B0604020202020204" pitchFamily="34" charset="0"/>
              </a:rPr>
              <a:t>sold</a:t>
            </a:r>
            <a:r>
              <a:rPr lang="nl-BE" sz="2000" dirty="0" smtClean="0">
                <a:solidFill>
                  <a:schemeClr val="tx2"/>
                </a:solidFill>
                <a:latin typeface="Arial" panose="020B0604020202020204" pitchFamily="34" charset="0"/>
                <a:cs typeface="Arial" panose="020B0604020202020204" pitchFamily="34" charset="0"/>
              </a:rPr>
              <a:t>)</a:t>
            </a:r>
            <a:endParaRPr lang="nl-BE" sz="2000" dirty="0">
              <a:solidFill>
                <a:schemeClr val="tx2"/>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
          <a:stretch>
            <a:fillRect/>
          </a:stretch>
        </p:blipFill>
        <p:spPr>
          <a:xfrm>
            <a:off x="6953459" y="2652514"/>
            <a:ext cx="4533111" cy="3059850"/>
          </a:xfrm>
          <a:prstGeom prst="rect">
            <a:avLst/>
          </a:prstGeom>
        </p:spPr>
      </p:pic>
      <p:sp>
        <p:nvSpPr>
          <p:cNvPr id="6" name="TextBox 5"/>
          <p:cNvSpPr txBox="1"/>
          <p:nvPr/>
        </p:nvSpPr>
        <p:spPr>
          <a:xfrm>
            <a:off x="799044" y="6257836"/>
            <a:ext cx="8942090" cy="507831"/>
          </a:xfrm>
          <a:prstGeom prst="rect">
            <a:avLst/>
          </a:prstGeom>
          <a:noFill/>
        </p:spPr>
        <p:txBody>
          <a:bodyPr wrap="square" rtlCol="0">
            <a:spAutoFit/>
          </a:bodyPr>
          <a:lstStyle/>
          <a:p>
            <a:r>
              <a:rPr lang="nl-BE" sz="900" dirty="0" smtClean="0">
                <a:solidFill>
                  <a:schemeClr val="bg1"/>
                </a:solidFill>
                <a:latin typeface="Arial" panose="020B0604020202020204" pitchFamily="34" charset="0"/>
                <a:cs typeface="Arial" panose="020B0604020202020204" pitchFamily="34" charset="0"/>
              </a:rPr>
              <a:t>A. </a:t>
            </a:r>
            <a:r>
              <a:rPr lang="nl-BE" sz="900" dirty="0" err="1" smtClean="0">
                <a:solidFill>
                  <a:schemeClr val="bg1"/>
                </a:solidFill>
                <a:latin typeface="Arial" panose="020B0604020202020204" pitchFamily="34" charset="0"/>
                <a:cs typeface="Arial" panose="020B0604020202020204" pitchFamily="34" charset="0"/>
              </a:rPr>
              <a:t>Holcombe</a:t>
            </a:r>
            <a:r>
              <a:rPr lang="nl-BE" sz="900" dirty="0" smtClean="0">
                <a:solidFill>
                  <a:schemeClr val="bg1"/>
                </a:solidFill>
                <a:latin typeface="Arial" panose="020B0604020202020204" pitchFamily="34" charset="0"/>
                <a:cs typeface="Arial" panose="020B0604020202020204" pitchFamily="34" charset="0"/>
              </a:rPr>
              <a:t> (2015), ‘</a:t>
            </a:r>
            <a:r>
              <a:rPr lang="nl-BE" sz="900" dirty="0" err="1" smtClean="0">
                <a:solidFill>
                  <a:schemeClr val="bg1"/>
                </a:solidFill>
                <a:latin typeface="Arial" panose="020B0604020202020204" pitchFamily="34" charset="0"/>
                <a:cs typeface="Arial" panose="020B0604020202020204" pitchFamily="34" charset="0"/>
              </a:rPr>
              <a:t>Scholarly</a:t>
            </a:r>
            <a:r>
              <a:rPr lang="nl-BE" sz="900" dirty="0" smtClean="0">
                <a:solidFill>
                  <a:schemeClr val="bg1"/>
                </a:solidFill>
                <a:latin typeface="Arial" panose="020B0604020202020204" pitchFamily="34" charset="0"/>
                <a:cs typeface="Arial" panose="020B0604020202020204" pitchFamily="34" charset="0"/>
              </a:rPr>
              <a:t> </a:t>
            </a:r>
            <a:r>
              <a:rPr lang="nl-BE" sz="900" dirty="0" err="1" smtClean="0">
                <a:solidFill>
                  <a:schemeClr val="bg1"/>
                </a:solidFill>
                <a:latin typeface="Arial" panose="020B0604020202020204" pitchFamily="34" charset="0"/>
                <a:cs typeface="Arial" panose="020B0604020202020204" pitchFamily="34" charset="0"/>
              </a:rPr>
              <a:t>publisher</a:t>
            </a:r>
            <a:r>
              <a:rPr lang="nl-BE" sz="900" dirty="0" smtClean="0">
                <a:solidFill>
                  <a:schemeClr val="bg1"/>
                </a:solidFill>
                <a:latin typeface="Arial" panose="020B0604020202020204" pitchFamily="34" charset="0"/>
                <a:cs typeface="Arial" panose="020B0604020202020204" pitchFamily="34" charset="0"/>
              </a:rPr>
              <a:t> update’, https</a:t>
            </a:r>
            <a:r>
              <a:rPr lang="nl-BE" sz="900" dirty="0">
                <a:solidFill>
                  <a:schemeClr val="bg1"/>
                </a:solidFill>
                <a:latin typeface="Arial" panose="020B0604020202020204" pitchFamily="34" charset="0"/>
                <a:cs typeface="Arial" panose="020B0604020202020204" pitchFamily="34" charset="0"/>
              </a:rPr>
              <a:t>://</a:t>
            </a:r>
            <a:r>
              <a:rPr lang="nl-BE" sz="900" dirty="0" smtClean="0">
                <a:solidFill>
                  <a:schemeClr val="bg1"/>
                </a:solidFill>
                <a:latin typeface="Arial" panose="020B0604020202020204" pitchFamily="34" charset="0"/>
                <a:cs typeface="Arial" panose="020B0604020202020204" pitchFamily="34" charset="0"/>
              </a:rPr>
              <a:t>alexholcombe.wordpress.com/2015/05/21/scholarly-publisher-profit-update</a:t>
            </a:r>
            <a:endParaRPr lang="nl-BE" sz="900" dirty="0">
              <a:solidFill>
                <a:schemeClr val="bg1"/>
              </a:solidFill>
              <a:latin typeface="Arial" panose="020B0604020202020204" pitchFamily="34" charset="0"/>
              <a:cs typeface="Arial" panose="020B0604020202020204" pitchFamily="34" charset="0"/>
            </a:endParaRPr>
          </a:p>
          <a:p>
            <a:r>
              <a:rPr lang="en-US" sz="900" i="1" dirty="0" smtClean="0">
                <a:solidFill>
                  <a:schemeClr val="bg1"/>
                </a:solidFill>
                <a:latin typeface="Arial" panose="020B0604020202020204" pitchFamily="34" charset="0"/>
                <a:cs typeface="Arial" panose="020B0604020202020204" pitchFamily="34" charset="0"/>
              </a:rPr>
              <a:t>The </a:t>
            </a:r>
            <a:r>
              <a:rPr lang="en-US" sz="900" i="1" dirty="0">
                <a:solidFill>
                  <a:schemeClr val="bg1"/>
                </a:solidFill>
                <a:latin typeface="Arial" panose="020B0604020202020204" pitchFamily="34" charset="0"/>
                <a:cs typeface="Arial" panose="020B0604020202020204" pitchFamily="34" charset="0"/>
              </a:rPr>
              <a:t>Guardian view on academic publishing: disastrous capitalism </a:t>
            </a:r>
            <a:r>
              <a:rPr lang="en-US" sz="900" dirty="0">
                <a:solidFill>
                  <a:schemeClr val="bg1"/>
                </a:solidFill>
                <a:latin typeface="Arial" panose="020B0604020202020204" pitchFamily="34" charset="0"/>
                <a:cs typeface="Arial" panose="020B0604020202020204" pitchFamily="34" charset="0"/>
              </a:rPr>
              <a:t>(2019), https://</a:t>
            </a:r>
            <a:r>
              <a:rPr lang="en-US" sz="900" dirty="0" smtClean="0">
                <a:solidFill>
                  <a:schemeClr val="bg1"/>
                </a:solidFill>
                <a:latin typeface="Arial" panose="020B0604020202020204" pitchFamily="34" charset="0"/>
                <a:cs typeface="Arial" panose="020B0604020202020204" pitchFamily="34" charset="0"/>
              </a:rPr>
              <a:t>www.theguardian.com/commentisfree/2019/mar/04/the-guardian-view-on-academic-publishing-disastrous-capitalism</a:t>
            </a:r>
            <a:endParaRPr lang="nl-BE" sz="900" dirty="0">
              <a:solidFill>
                <a:schemeClr val="accent5">
                  <a:lumMod val="50000"/>
                </a:schemeClr>
              </a:solidFill>
              <a:latin typeface="Arial" panose="020B0604020202020204" pitchFamily="34" charset="0"/>
              <a:cs typeface="Arial" panose="020B0604020202020204" pitchFamily="34" charset="0"/>
            </a:endParaRPr>
          </a:p>
        </p:txBody>
      </p:sp>
      <p:sp>
        <p:nvSpPr>
          <p:cNvPr id="4" name="TextBox 3"/>
          <p:cNvSpPr txBox="1"/>
          <p:nvPr/>
        </p:nvSpPr>
        <p:spPr>
          <a:xfrm>
            <a:off x="6209602" y="1577546"/>
            <a:ext cx="5825114" cy="830997"/>
          </a:xfrm>
          <a:prstGeom prst="rect">
            <a:avLst/>
          </a:prstGeom>
          <a:noFill/>
        </p:spPr>
        <p:txBody>
          <a:bodyPr wrap="square" rtlCol="0">
            <a:spAutoFit/>
          </a:bodyPr>
          <a:lstStyle/>
          <a:p>
            <a:pPr algn="ctr"/>
            <a:r>
              <a:rPr lang="en-US" sz="2400" i="1" dirty="0" smtClean="0">
                <a:solidFill>
                  <a:schemeClr val="tx2"/>
                </a:solidFill>
                <a:latin typeface="Arial" panose="020B0604020202020204" pitchFamily="34" charset="0"/>
                <a:cs typeface="Arial" panose="020B0604020202020204" pitchFamily="34" charset="0"/>
              </a:rPr>
              <a:t>“scientific publishing has long been a </a:t>
            </a:r>
            <a:r>
              <a:rPr lang="en-US" sz="2400" i="1" dirty="0" err="1" smtClean="0">
                <a:solidFill>
                  <a:schemeClr val="tx2"/>
                </a:solidFill>
                <a:latin typeface="Arial" panose="020B0604020202020204" pitchFamily="34" charset="0"/>
                <a:cs typeface="Arial" panose="020B0604020202020204" pitchFamily="34" charset="0"/>
              </a:rPr>
              <a:t>licence</a:t>
            </a:r>
            <a:r>
              <a:rPr lang="en-US" sz="2400" i="1" dirty="0" smtClean="0">
                <a:solidFill>
                  <a:schemeClr val="tx2"/>
                </a:solidFill>
                <a:latin typeface="Arial" panose="020B0604020202020204" pitchFamily="34" charset="0"/>
                <a:cs typeface="Arial" panose="020B0604020202020204" pitchFamily="34" charset="0"/>
              </a:rPr>
              <a:t> to print money”</a:t>
            </a:r>
            <a:endParaRPr lang="nl-BE" sz="2400" i="1" dirty="0">
              <a:solidFill>
                <a:schemeClr val="tx2"/>
              </a:solidFill>
              <a:latin typeface="Arial" panose="020B0604020202020204" pitchFamily="34" charset="0"/>
              <a:cs typeface="Arial" panose="020B0604020202020204" pitchFamily="34" charset="0"/>
            </a:endParaRPr>
          </a:p>
        </p:txBody>
      </p:sp>
      <p:sp>
        <p:nvSpPr>
          <p:cNvPr id="8" name="Slide Number Placeholder 7"/>
          <p:cNvSpPr>
            <a:spLocks noGrp="1"/>
          </p:cNvSpPr>
          <p:nvPr>
            <p:ph type="sldNum" sz="quarter" idx="12"/>
          </p:nvPr>
        </p:nvSpPr>
        <p:spPr/>
        <p:txBody>
          <a:bodyPr/>
          <a:lstStyle/>
          <a:p>
            <a:fld id="{85114D95-D6A6-084A-9D9C-617B45E258AD}" type="slidenum">
              <a:rPr lang="nl-NL" smtClean="0"/>
              <a:t>8</a:t>
            </a:fld>
            <a:endParaRPr lang="nl-NL" dirty="0"/>
          </a:p>
        </p:txBody>
      </p:sp>
    </p:spTree>
    <p:extLst>
      <p:ext uri="{BB962C8B-B14F-4D97-AF65-F5344CB8AC3E}">
        <p14:creationId xmlns:p14="http://schemas.microsoft.com/office/powerpoint/2010/main" val="6206579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5114D95-D6A6-084A-9D9C-617B45E258AD}" type="slidenum">
              <a:rPr lang="nl-NL" smtClean="0"/>
              <a:t>9</a:t>
            </a:fld>
            <a:endParaRPr lang="nl-NL"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131" y="818887"/>
            <a:ext cx="5762625" cy="4295775"/>
          </a:xfrm>
          <a:prstGeom prst="rect">
            <a:avLst/>
          </a:prstGeom>
        </p:spPr>
      </p:pic>
      <p:sp>
        <p:nvSpPr>
          <p:cNvPr id="6" name="TextBox 5"/>
          <p:cNvSpPr txBox="1"/>
          <p:nvPr/>
        </p:nvSpPr>
        <p:spPr>
          <a:xfrm>
            <a:off x="6852977" y="1135464"/>
            <a:ext cx="4360984" cy="4247317"/>
          </a:xfrm>
          <a:prstGeom prst="rect">
            <a:avLst/>
          </a:prstGeom>
          <a:noFill/>
        </p:spPr>
        <p:txBody>
          <a:bodyPr wrap="square" rtlCol="0">
            <a:spAutoFit/>
          </a:bodyPr>
          <a:lstStyle/>
          <a:p>
            <a:r>
              <a:rPr lang="nl-BE" dirty="0" smtClean="0">
                <a:solidFill>
                  <a:schemeClr val="tx2"/>
                </a:solidFill>
              </a:rPr>
              <a:t>“… </a:t>
            </a:r>
            <a:r>
              <a:rPr lang="nl-BE" dirty="0" err="1" smtClean="0">
                <a:solidFill>
                  <a:schemeClr val="tx2"/>
                </a:solidFill>
              </a:rPr>
              <a:t>translation</a:t>
            </a:r>
            <a:r>
              <a:rPr lang="nl-BE" dirty="0" smtClean="0">
                <a:solidFill>
                  <a:schemeClr val="tx2"/>
                </a:solidFill>
              </a:rPr>
              <a:t> of </a:t>
            </a:r>
            <a:r>
              <a:rPr lang="nl-BE" dirty="0" err="1" smtClean="0">
                <a:solidFill>
                  <a:schemeClr val="tx2"/>
                </a:solidFill>
              </a:rPr>
              <a:t>medical</a:t>
            </a:r>
            <a:r>
              <a:rPr lang="nl-BE" dirty="0" smtClean="0">
                <a:solidFill>
                  <a:schemeClr val="tx2"/>
                </a:solidFill>
              </a:rPr>
              <a:t> research </a:t>
            </a:r>
            <a:r>
              <a:rPr lang="nl-BE" dirty="0" err="1" smtClean="0">
                <a:solidFill>
                  <a:schemeClr val="tx2"/>
                </a:solidFill>
              </a:rPr>
              <a:t>into</a:t>
            </a:r>
            <a:r>
              <a:rPr lang="nl-BE" dirty="0" smtClean="0">
                <a:solidFill>
                  <a:schemeClr val="tx2"/>
                </a:solidFill>
              </a:rPr>
              <a:t> </a:t>
            </a:r>
            <a:r>
              <a:rPr lang="nl-BE" dirty="0" err="1" smtClean="0">
                <a:solidFill>
                  <a:schemeClr val="tx2"/>
                </a:solidFill>
              </a:rPr>
              <a:t>clinical</a:t>
            </a:r>
            <a:r>
              <a:rPr lang="nl-BE" dirty="0" smtClean="0">
                <a:solidFill>
                  <a:schemeClr val="tx2"/>
                </a:solidFill>
              </a:rPr>
              <a:t> </a:t>
            </a:r>
            <a:r>
              <a:rPr lang="nl-BE" dirty="0" err="1" smtClean="0">
                <a:solidFill>
                  <a:schemeClr val="tx2"/>
                </a:solidFill>
              </a:rPr>
              <a:t>practice</a:t>
            </a:r>
            <a:r>
              <a:rPr lang="nl-BE" dirty="0" smtClean="0">
                <a:solidFill>
                  <a:schemeClr val="tx2"/>
                </a:solidFill>
              </a:rPr>
              <a:t> is slow; </a:t>
            </a:r>
            <a:r>
              <a:rPr lang="nl-BE" dirty="0" err="1" smtClean="0">
                <a:solidFill>
                  <a:schemeClr val="tx2"/>
                </a:solidFill>
              </a:rPr>
              <a:t>one</a:t>
            </a:r>
            <a:r>
              <a:rPr lang="nl-BE" dirty="0" smtClean="0">
                <a:solidFill>
                  <a:schemeClr val="tx2"/>
                </a:solidFill>
              </a:rPr>
              <a:t> </a:t>
            </a:r>
            <a:r>
              <a:rPr lang="nl-BE" dirty="0" err="1" smtClean="0">
                <a:solidFill>
                  <a:schemeClr val="tx2"/>
                </a:solidFill>
              </a:rPr>
              <a:t>study</a:t>
            </a:r>
            <a:r>
              <a:rPr lang="nl-BE" dirty="0" smtClean="0">
                <a:solidFill>
                  <a:schemeClr val="tx2"/>
                </a:solidFill>
              </a:rPr>
              <a:t> has </a:t>
            </a:r>
            <a:r>
              <a:rPr lang="nl-BE" dirty="0" err="1" smtClean="0">
                <a:solidFill>
                  <a:schemeClr val="tx2"/>
                </a:solidFill>
              </a:rPr>
              <a:t>suggested</a:t>
            </a:r>
            <a:r>
              <a:rPr lang="nl-BE" dirty="0" smtClean="0">
                <a:solidFill>
                  <a:schemeClr val="tx2"/>
                </a:solidFill>
              </a:rPr>
              <a:t> </a:t>
            </a:r>
            <a:r>
              <a:rPr lang="nl-BE" dirty="0" err="1" smtClean="0">
                <a:solidFill>
                  <a:schemeClr val="tx2"/>
                </a:solidFill>
              </a:rPr>
              <a:t>that</a:t>
            </a:r>
            <a:r>
              <a:rPr lang="nl-BE" dirty="0" smtClean="0">
                <a:solidFill>
                  <a:schemeClr val="tx2"/>
                </a:solidFill>
              </a:rPr>
              <a:t> </a:t>
            </a:r>
            <a:r>
              <a:rPr lang="nl-BE" dirty="0" err="1" smtClean="0">
                <a:solidFill>
                  <a:schemeClr val="tx2"/>
                </a:solidFill>
              </a:rPr>
              <a:t>it</a:t>
            </a:r>
            <a:r>
              <a:rPr lang="nl-BE" dirty="0" smtClean="0">
                <a:solidFill>
                  <a:schemeClr val="tx2"/>
                </a:solidFill>
              </a:rPr>
              <a:t> takes </a:t>
            </a:r>
            <a:r>
              <a:rPr lang="nl-BE" dirty="0" err="1" smtClean="0">
                <a:solidFill>
                  <a:schemeClr val="tx2"/>
                </a:solidFill>
              </a:rPr>
              <a:t>an</a:t>
            </a:r>
            <a:r>
              <a:rPr lang="nl-BE" dirty="0" smtClean="0">
                <a:solidFill>
                  <a:schemeClr val="tx2"/>
                </a:solidFill>
              </a:rPr>
              <a:t> </a:t>
            </a:r>
            <a:r>
              <a:rPr lang="nl-BE" dirty="0" err="1" smtClean="0">
                <a:solidFill>
                  <a:schemeClr val="tx2"/>
                </a:solidFill>
              </a:rPr>
              <a:t>average</a:t>
            </a:r>
            <a:r>
              <a:rPr lang="nl-BE" dirty="0" smtClean="0">
                <a:solidFill>
                  <a:schemeClr val="tx2"/>
                </a:solidFill>
              </a:rPr>
              <a:t> of 17 </a:t>
            </a:r>
            <a:r>
              <a:rPr lang="nl-BE" dirty="0" err="1" smtClean="0">
                <a:solidFill>
                  <a:schemeClr val="tx2"/>
                </a:solidFill>
              </a:rPr>
              <a:t>years</a:t>
            </a:r>
            <a:r>
              <a:rPr lang="nl-BE" dirty="0" smtClean="0">
                <a:solidFill>
                  <a:schemeClr val="tx2"/>
                </a:solidFill>
              </a:rPr>
              <a:t> for research </a:t>
            </a:r>
            <a:r>
              <a:rPr lang="nl-BE" dirty="0" err="1" smtClean="0">
                <a:solidFill>
                  <a:schemeClr val="tx2"/>
                </a:solidFill>
              </a:rPr>
              <a:t>evidence</a:t>
            </a:r>
            <a:r>
              <a:rPr lang="nl-BE" dirty="0" smtClean="0">
                <a:solidFill>
                  <a:schemeClr val="tx2"/>
                </a:solidFill>
              </a:rPr>
              <a:t> </a:t>
            </a:r>
            <a:r>
              <a:rPr lang="nl-BE" dirty="0" err="1" smtClean="0">
                <a:solidFill>
                  <a:schemeClr val="tx2"/>
                </a:solidFill>
              </a:rPr>
              <a:t>to</a:t>
            </a:r>
            <a:r>
              <a:rPr lang="nl-BE" dirty="0" smtClean="0">
                <a:solidFill>
                  <a:schemeClr val="tx2"/>
                </a:solidFill>
              </a:rPr>
              <a:t> </a:t>
            </a:r>
            <a:r>
              <a:rPr lang="nl-BE" dirty="0" err="1" smtClean="0">
                <a:solidFill>
                  <a:schemeClr val="tx2"/>
                </a:solidFill>
              </a:rPr>
              <a:t>reach</a:t>
            </a:r>
            <a:r>
              <a:rPr lang="nl-BE" dirty="0" smtClean="0">
                <a:solidFill>
                  <a:schemeClr val="tx2"/>
                </a:solidFill>
              </a:rPr>
              <a:t> 50% adoption in </a:t>
            </a:r>
            <a:r>
              <a:rPr lang="nl-BE" dirty="0" err="1" smtClean="0">
                <a:solidFill>
                  <a:schemeClr val="tx2"/>
                </a:solidFill>
              </a:rPr>
              <a:t>clinical</a:t>
            </a:r>
            <a:r>
              <a:rPr lang="nl-BE" dirty="0" smtClean="0">
                <a:solidFill>
                  <a:schemeClr val="tx2"/>
                </a:solidFill>
              </a:rPr>
              <a:t> </a:t>
            </a:r>
            <a:r>
              <a:rPr lang="nl-BE" dirty="0" err="1" smtClean="0">
                <a:solidFill>
                  <a:schemeClr val="tx2"/>
                </a:solidFill>
              </a:rPr>
              <a:t>practice</a:t>
            </a:r>
            <a:r>
              <a:rPr lang="nl-BE" dirty="0" smtClean="0">
                <a:solidFill>
                  <a:schemeClr val="tx2"/>
                </a:solidFill>
              </a:rPr>
              <a:t> … OA </a:t>
            </a:r>
            <a:r>
              <a:rPr lang="nl-BE" dirty="0" err="1" smtClean="0">
                <a:solidFill>
                  <a:schemeClr val="tx2"/>
                </a:solidFill>
              </a:rPr>
              <a:t>publishing</a:t>
            </a:r>
            <a:r>
              <a:rPr lang="nl-BE" dirty="0" smtClean="0">
                <a:solidFill>
                  <a:schemeClr val="tx2"/>
                </a:solidFill>
              </a:rPr>
              <a:t> has </a:t>
            </a:r>
            <a:r>
              <a:rPr lang="nl-BE" dirty="0" err="1" smtClean="0">
                <a:solidFill>
                  <a:schemeClr val="tx2"/>
                </a:solidFill>
              </a:rPr>
              <a:t>the</a:t>
            </a:r>
            <a:r>
              <a:rPr lang="nl-BE" dirty="0" smtClean="0">
                <a:solidFill>
                  <a:schemeClr val="tx2"/>
                </a:solidFill>
              </a:rPr>
              <a:t> </a:t>
            </a:r>
            <a:r>
              <a:rPr lang="nl-BE" dirty="0" err="1" smtClean="0">
                <a:solidFill>
                  <a:schemeClr val="tx2"/>
                </a:solidFill>
              </a:rPr>
              <a:t>potential</a:t>
            </a:r>
            <a:r>
              <a:rPr lang="nl-BE" dirty="0" smtClean="0">
                <a:solidFill>
                  <a:schemeClr val="tx2"/>
                </a:solidFill>
              </a:rPr>
              <a:t> </a:t>
            </a:r>
            <a:r>
              <a:rPr lang="nl-BE" dirty="0" err="1" smtClean="0">
                <a:solidFill>
                  <a:schemeClr val="tx2"/>
                </a:solidFill>
              </a:rPr>
              <a:t>to</a:t>
            </a:r>
            <a:r>
              <a:rPr lang="nl-BE" dirty="0" smtClean="0">
                <a:solidFill>
                  <a:schemeClr val="tx2"/>
                </a:solidFill>
              </a:rPr>
              <a:t> </a:t>
            </a:r>
            <a:r>
              <a:rPr lang="nl-BE" dirty="0" err="1" smtClean="0">
                <a:solidFill>
                  <a:schemeClr val="tx2"/>
                </a:solidFill>
              </a:rPr>
              <a:t>improve</a:t>
            </a:r>
            <a:r>
              <a:rPr lang="nl-BE" dirty="0" smtClean="0">
                <a:solidFill>
                  <a:schemeClr val="tx2"/>
                </a:solidFill>
              </a:rPr>
              <a:t> </a:t>
            </a:r>
            <a:r>
              <a:rPr lang="nl-BE" dirty="0" err="1" smtClean="0">
                <a:solidFill>
                  <a:schemeClr val="tx2"/>
                </a:solidFill>
              </a:rPr>
              <a:t>innovation</a:t>
            </a:r>
            <a:r>
              <a:rPr lang="nl-BE" dirty="0" smtClean="0">
                <a:solidFill>
                  <a:schemeClr val="tx2"/>
                </a:solidFill>
              </a:rPr>
              <a:t> </a:t>
            </a:r>
            <a:r>
              <a:rPr lang="nl-BE" dirty="0" err="1" smtClean="0">
                <a:solidFill>
                  <a:schemeClr val="tx2"/>
                </a:solidFill>
              </a:rPr>
              <a:t>and</a:t>
            </a:r>
            <a:r>
              <a:rPr lang="nl-BE" dirty="0" smtClean="0">
                <a:solidFill>
                  <a:schemeClr val="tx2"/>
                </a:solidFill>
              </a:rPr>
              <a:t> speed up </a:t>
            </a:r>
            <a:r>
              <a:rPr lang="nl-BE" dirty="0" err="1" smtClean="0">
                <a:solidFill>
                  <a:schemeClr val="tx2"/>
                </a:solidFill>
              </a:rPr>
              <a:t>its</a:t>
            </a:r>
            <a:r>
              <a:rPr lang="nl-BE" dirty="0" smtClean="0">
                <a:solidFill>
                  <a:schemeClr val="tx2"/>
                </a:solidFill>
              </a:rPr>
              <a:t> adoption</a:t>
            </a:r>
          </a:p>
          <a:p>
            <a:endParaRPr lang="nl-BE" dirty="0" smtClean="0">
              <a:solidFill>
                <a:schemeClr val="tx2"/>
              </a:solidFill>
            </a:endParaRPr>
          </a:p>
          <a:p>
            <a:r>
              <a:rPr lang="en-US" dirty="0" smtClean="0">
                <a:solidFill>
                  <a:schemeClr val="tx2"/>
                </a:solidFill>
              </a:rPr>
              <a:t>… disincentive to publishers offering CC BY licenses to the pharmaceutical industry is the revenue generated from copyright fees and reprints</a:t>
            </a:r>
          </a:p>
          <a:p>
            <a:endParaRPr lang="en-US" dirty="0" smtClean="0">
              <a:solidFill>
                <a:schemeClr val="tx2"/>
              </a:solidFill>
            </a:endParaRPr>
          </a:p>
          <a:p>
            <a:r>
              <a:rPr lang="en-US" dirty="0" smtClean="0">
                <a:solidFill>
                  <a:schemeClr val="tx2"/>
                </a:solidFill>
              </a:rPr>
              <a:t>… </a:t>
            </a:r>
            <a:r>
              <a:rPr lang="en-US" b="1" i="1" dirty="0" smtClean="0">
                <a:solidFill>
                  <a:schemeClr val="tx2"/>
                </a:solidFill>
              </a:rPr>
              <a:t>The Lancet </a:t>
            </a:r>
            <a:r>
              <a:rPr lang="en-US" b="1" dirty="0" smtClean="0">
                <a:solidFill>
                  <a:schemeClr val="tx2"/>
                </a:solidFill>
              </a:rPr>
              <a:t>obtained 41% of its revenue from reprints</a:t>
            </a:r>
            <a:r>
              <a:rPr lang="en-US" dirty="0" smtClean="0">
                <a:solidFill>
                  <a:schemeClr val="tx2"/>
                </a:solidFill>
              </a:rPr>
              <a:t>”</a:t>
            </a:r>
            <a:endParaRPr lang="nl-BE" dirty="0">
              <a:solidFill>
                <a:schemeClr val="tx2"/>
              </a:solidFill>
            </a:endParaRPr>
          </a:p>
        </p:txBody>
      </p:sp>
      <p:sp>
        <p:nvSpPr>
          <p:cNvPr id="7" name="TextBox 6"/>
          <p:cNvSpPr txBox="1"/>
          <p:nvPr/>
        </p:nvSpPr>
        <p:spPr>
          <a:xfrm>
            <a:off x="813131" y="6326933"/>
            <a:ext cx="8942090" cy="430887"/>
          </a:xfrm>
          <a:prstGeom prst="rect">
            <a:avLst/>
          </a:prstGeom>
          <a:noFill/>
        </p:spPr>
        <p:txBody>
          <a:bodyPr wrap="square" rtlCol="0">
            <a:spAutoFit/>
          </a:bodyPr>
          <a:lstStyle/>
          <a:p>
            <a:r>
              <a:rPr lang="nl-BE" sz="1100" dirty="0" smtClean="0">
                <a:solidFill>
                  <a:schemeClr val="bg1"/>
                </a:solidFill>
                <a:latin typeface="Arial" panose="020B0604020202020204" pitchFamily="34" charset="0"/>
                <a:cs typeface="Arial" panose="020B0604020202020204" pitchFamily="34" charset="0"/>
              </a:rPr>
              <a:t>T.S. </a:t>
            </a:r>
            <a:r>
              <a:rPr lang="nl-BE" sz="1100" dirty="0" err="1" smtClean="0">
                <a:solidFill>
                  <a:schemeClr val="bg1"/>
                </a:solidFill>
                <a:latin typeface="Arial" panose="020B0604020202020204" pitchFamily="34" charset="0"/>
                <a:cs typeface="Arial" panose="020B0604020202020204" pitchFamily="34" charset="0"/>
              </a:rPr>
              <a:t>Ellison</a:t>
            </a:r>
            <a:r>
              <a:rPr lang="nl-BE" sz="1100" dirty="0" smtClean="0">
                <a:solidFill>
                  <a:schemeClr val="bg1"/>
                </a:solidFill>
                <a:latin typeface="Arial" panose="020B0604020202020204" pitchFamily="34" charset="0"/>
                <a:cs typeface="Arial" panose="020B0604020202020204" pitchFamily="34" charset="0"/>
              </a:rPr>
              <a:t> et al. (2018), ‘Open Access </a:t>
            </a:r>
            <a:r>
              <a:rPr lang="nl-BE" sz="1100" dirty="0" err="1" smtClean="0">
                <a:solidFill>
                  <a:schemeClr val="bg1"/>
                </a:solidFill>
                <a:latin typeface="Arial" panose="020B0604020202020204" pitchFamily="34" charset="0"/>
                <a:cs typeface="Arial" panose="020B0604020202020204" pitchFamily="34" charset="0"/>
              </a:rPr>
              <a:t>policies</a:t>
            </a:r>
            <a:r>
              <a:rPr lang="nl-BE" sz="1100" dirty="0" smtClean="0">
                <a:solidFill>
                  <a:schemeClr val="bg1"/>
                </a:solidFill>
                <a:latin typeface="Arial" panose="020B0604020202020204" pitchFamily="34" charset="0"/>
                <a:cs typeface="Arial" panose="020B0604020202020204" pitchFamily="34" charset="0"/>
              </a:rPr>
              <a:t> of </a:t>
            </a:r>
            <a:r>
              <a:rPr lang="nl-BE" sz="1100" dirty="0" err="1" smtClean="0">
                <a:solidFill>
                  <a:schemeClr val="bg1"/>
                </a:solidFill>
                <a:latin typeface="Arial" panose="020B0604020202020204" pitchFamily="34" charset="0"/>
                <a:cs typeface="Arial" panose="020B0604020202020204" pitchFamily="34" charset="0"/>
              </a:rPr>
              <a:t>leading</a:t>
            </a:r>
            <a:r>
              <a:rPr lang="nl-BE" sz="1100" dirty="0" smtClean="0">
                <a:solidFill>
                  <a:schemeClr val="bg1"/>
                </a:solidFill>
                <a:latin typeface="Arial" panose="020B0604020202020204" pitchFamily="34" charset="0"/>
                <a:cs typeface="Arial" panose="020B0604020202020204" pitchFamily="34" charset="0"/>
              </a:rPr>
              <a:t> </a:t>
            </a:r>
            <a:r>
              <a:rPr lang="nl-BE" sz="1100" dirty="0" err="1" smtClean="0">
                <a:solidFill>
                  <a:schemeClr val="bg1"/>
                </a:solidFill>
                <a:latin typeface="Arial" panose="020B0604020202020204" pitchFamily="34" charset="0"/>
                <a:cs typeface="Arial" panose="020B0604020202020204" pitchFamily="34" charset="0"/>
              </a:rPr>
              <a:t>medical</a:t>
            </a:r>
            <a:r>
              <a:rPr lang="nl-BE" sz="1100" dirty="0" smtClean="0">
                <a:solidFill>
                  <a:schemeClr val="bg1"/>
                </a:solidFill>
                <a:latin typeface="Arial" panose="020B0604020202020204" pitchFamily="34" charset="0"/>
                <a:cs typeface="Arial" panose="020B0604020202020204" pitchFamily="34" charset="0"/>
              </a:rPr>
              <a:t> </a:t>
            </a:r>
            <a:r>
              <a:rPr lang="nl-BE" sz="1100" dirty="0" err="1" smtClean="0">
                <a:solidFill>
                  <a:schemeClr val="bg1"/>
                </a:solidFill>
                <a:latin typeface="Arial" panose="020B0604020202020204" pitchFamily="34" charset="0"/>
                <a:cs typeface="Arial" panose="020B0604020202020204" pitchFamily="34" charset="0"/>
              </a:rPr>
              <a:t>journals</a:t>
            </a:r>
            <a:r>
              <a:rPr lang="nl-BE" sz="1100" dirty="0" smtClean="0">
                <a:solidFill>
                  <a:schemeClr val="bg1"/>
                </a:solidFill>
                <a:latin typeface="Arial" panose="020B0604020202020204" pitchFamily="34" charset="0"/>
                <a:cs typeface="Arial" panose="020B0604020202020204" pitchFamily="34" charset="0"/>
              </a:rPr>
              <a:t>: a cross-</a:t>
            </a:r>
            <a:r>
              <a:rPr lang="nl-BE" sz="1100" dirty="0" err="1" smtClean="0">
                <a:solidFill>
                  <a:schemeClr val="bg1"/>
                </a:solidFill>
                <a:latin typeface="Arial" panose="020B0604020202020204" pitchFamily="34" charset="0"/>
                <a:cs typeface="Arial" panose="020B0604020202020204" pitchFamily="34" charset="0"/>
              </a:rPr>
              <a:t>sectional</a:t>
            </a:r>
            <a:r>
              <a:rPr lang="nl-BE" sz="1100" dirty="0" smtClean="0">
                <a:solidFill>
                  <a:schemeClr val="bg1"/>
                </a:solidFill>
                <a:latin typeface="Arial" panose="020B0604020202020204" pitchFamily="34" charset="0"/>
                <a:cs typeface="Arial" panose="020B0604020202020204" pitchFamily="34" charset="0"/>
              </a:rPr>
              <a:t> </a:t>
            </a:r>
            <a:r>
              <a:rPr lang="nl-BE" sz="1100" dirty="0" err="1" smtClean="0">
                <a:solidFill>
                  <a:schemeClr val="bg1"/>
                </a:solidFill>
                <a:latin typeface="Arial" panose="020B0604020202020204" pitchFamily="34" charset="0"/>
                <a:cs typeface="Arial" panose="020B0604020202020204" pitchFamily="34" charset="0"/>
              </a:rPr>
              <a:t>study</a:t>
            </a:r>
            <a:r>
              <a:rPr lang="nl-BE" sz="1100" dirty="0" smtClean="0">
                <a:solidFill>
                  <a:schemeClr val="bg1"/>
                </a:solidFill>
                <a:latin typeface="Arial" panose="020B0604020202020204" pitchFamily="34" charset="0"/>
                <a:cs typeface="Arial" panose="020B0604020202020204" pitchFamily="34" charset="0"/>
              </a:rPr>
              <a:t>’, http://dx.doi.org/10.1101/250613</a:t>
            </a:r>
          </a:p>
          <a:p>
            <a:r>
              <a:rPr lang="en-US" sz="1100" dirty="0">
                <a:solidFill>
                  <a:schemeClr val="bg1"/>
                </a:solidFill>
                <a:latin typeface="Arial" panose="020B0604020202020204" pitchFamily="34" charset="0"/>
                <a:cs typeface="Arial" panose="020B0604020202020204" pitchFamily="34" charset="0"/>
              </a:rPr>
              <a:t>J. </a:t>
            </a:r>
            <a:r>
              <a:rPr lang="en-US" sz="1100" dirty="0" err="1">
                <a:solidFill>
                  <a:schemeClr val="bg1"/>
                </a:solidFill>
                <a:latin typeface="Arial" panose="020B0604020202020204" pitchFamily="34" charset="0"/>
                <a:cs typeface="Arial" panose="020B0604020202020204" pitchFamily="34" charset="0"/>
              </a:rPr>
              <a:t>Mandrola</a:t>
            </a:r>
            <a:r>
              <a:rPr lang="en-US" sz="1100" dirty="0">
                <a:solidFill>
                  <a:schemeClr val="bg1"/>
                </a:solidFill>
                <a:latin typeface="Arial" panose="020B0604020202020204" pitchFamily="34" charset="0"/>
                <a:cs typeface="Arial" panose="020B0604020202020204" pitchFamily="34" charset="0"/>
              </a:rPr>
              <a:t> – P. Futyma (2019), ‘The role of social media in cardiology’, https://</a:t>
            </a:r>
            <a:r>
              <a:rPr lang="en-US" sz="1100" dirty="0" smtClean="0">
                <a:solidFill>
                  <a:schemeClr val="bg1"/>
                </a:solidFill>
                <a:latin typeface="Arial" panose="020B0604020202020204" pitchFamily="34" charset="0"/>
                <a:cs typeface="Arial" panose="020B0604020202020204" pitchFamily="34" charset="0"/>
              </a:rPr>
              <a:t>doi.org/10.1016/j.tcm.2019.01.009</a:t>
            </a:r>
            <a:endParaRPr lang="nl-BE" sz="1100" dirty="0">
              <a:solidFill>
                <a:schemeClr val="accent5">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16363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4F19F333876D045B7A2B22E75D6DED5" ma:contentTypeVersion="0" ma:contentTypeDescription="Create a new document." ma:contentTypeScope="" ma:versionID="b6ba1e0b412767021c4abeeb6d009d9e">
  <xsd:schema xmlns:xsd="http://www.w3.org/2001/XMLSchema" xmlns:xs="http://www.w3.org/2001/XMLSchema" xmlns:p="http://schemas.microsoft.com/office/2006/metadata/properties" xmlns:ns2="aff7d12c-bb71-4270-bd29-9c4d45ff3327" targetNamespace="http://schemas.microsoft.com/office/2006/metadata/properties" ma:root="true" ma:fieldsID="063fee9cd0b3017dde61e7686c0de00b" ns2:_="">
    <xsd:import namespace="aff7d12c-bb71-4270-bd29-9c4d45ff3327"/>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ff7d12c-bb71-4270-bd29-9c4d45ff332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aff7d12c-bb71-4270-bd29-9c4d45ff3327">4864fd0b-633c-42fc-a99f-5d367d1e0cbe</_dlc_DocId>
    <_dlc_DocIdUrl xmlns="aff7d12c-bb71-4270-bd29-9c4d45ff3327">
      <Url>https://www.groupware.kuleuven.be/sites/ub/_layouts/15/DocIdRedir.aspx?ID=4864fd0b-633c-42fc-a99f-5d367d1e0cbe</Url>
      <Description>4864fd0b-633c-42fc-a99f-5d367d1e0cbe</Description>
    </_dlc_DocIdUrl>
  </documentManagement>
</p:properties>
</file>

<file path=customXml/itemProps1.xml><?xml version="1.0" encoding="utf-8"?>
<ds:datastoreItem xmlns:ds="http://schemas.openxmlformats.org/officeDocument/2006/customXml" ds:itemID="{22B033DC-B59B-4DF1-90B3-EF078BC677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ff7d12c-bb71-4270-bd29-9c4d45ff33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684A518-EF48-4590-A71B-0BC06C1B6E06}">
  <ds:schemaRefs>
    <ds:schemaRef ds:uri="http://schemas.microsoft.com/sharepoint/events"/>
  </ds:schemaRefs>
</ds:datastoreItem>
</file>

<file path=customXml/itemProps3.xml><?xml version="1.0" encoding="utf-8"?>
<ds:datastoreItem xmlns:ds="http://schemas.openxmlformats.org/officeDocument/2006/customXml" ds:itemID="{961799FD-4ABD-4AB7-BDB0-09E5B26ADC6F}">
  <ds:schemaRefs>
    <ds:schemaRef ds:uri="http://schemas.microsoft.com/sharepoint/v3/contenttype/forms"/>
  </ds:schemaRefs>
</ds:datastoreItem>
</file>

<file path=customXml/itemProps4.xml><?xml version="1.0" encoding="utf-8"?>
<ds:datastoreItem xmlns:ds="http://schemas.openxmlformats.org/officeDocument/2006/customXml" ds:itemID="{AF1D71D7-6D45-4F64-A407-25D59EE5B443}">
  <ds:schemaRef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purl.org/dc/terms/"/>
    <ds:schemaRef ds:uri="aff7d12c-bb71-4270-bd29-9c4d45ff3327"/>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4259</TotalTime>
  <Words>3987</Words>
  <Application>Microsoft Office PowerPoint</Application>
  <PresentationFormat>Widescreen</PresentationFormat>
  <Paragraphs>466</Paragraphs>
  <Slides>50</Slides>
  <Notes>12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50</vt:i4>
      </vt:variant>
    </vt:vector>
  </HeadingPairs>
  <TitlesOfParts>
    <vt:vector size="61" baseType="lpstr">
      <vt:lpstr>Arial</vt:lpstr>
      <vt:lpstr>Calibri</vt:lpstr>
      <vt:lpstr>Calibri Light</vt:lpstr>
      <vt:lpstr>Courier New</vt:lpstr>
      <vt:lpstr>Segoe UI</vt:lpstr>
      <vt:lpstr>Symbol</vt:lpstr>
      <vt:lpstr>Tahoma</vt:lpstr>
      <vt:lpstr>Titillium</vt:lpstr>
      <vt:lpstr>Wingdings</vt:lpstr>
      <vt:lpstr>Office-thema</vt:lpstr>
      <vt:lpstr>Office Theme</vt:lpstr>
      <vt:lpstr>Scholarly Publishing and Open Access</vt:lpstr>
      <vt:lpstr>Content</vt:lpstr>
      <vt:lpstr>The problem with scholarly publishing</vt:lpstr>
      <vt:lpstr>The problem with scholarly publishing</vt:lpstr>
      <vt:lpstr>The problem with scholarly publishing</vt:lpstr>
      <vt:lpstr>PowerPoint Presentation</vt:lpstr>
      <vt:lpstr>PowerPoint Presentation</vt:lpstr>
      <vt:lpstr>The problem with scholarly publishing</vt:lpstr>
      <vt:lpstr>PowerPoint Presentation</vt:lpstr>
      <vt:lpstr>PowerPoint Presentation</vt:lpstr>
      <vt:lpstr>Major challenge*: prestige</vt:lpstr>
      <vt:lpstr>Prestige</vt:lpstr>
      <vt:lpstr>Prestige: impact factor</vt:lpstr>
      <vt:lpstr>Prestige: impact factor</vt:lpstr>
      <vt:lpstr>Prestige: impact factor</vt:lpstr>
      <vt:lpstr>Prestige: impact factor</vt:lpstr>
      <vt:lpstr>Prestige: impact factor</vt:lpstr>
      <vt:lpstr>Prestige: impact factor</vt:lpstr>
      <vt:lpstr>Prestige: legacy publishers</vt:lpstr>
      <vt:lpstr>Prestige: legacy publishers</vt:lpstr>
      <vt:lpstr>PowerPoint Presentation</vt:lpstr>
      <vt:lpstr>What is Open Access?</vt:lpstr>
      <vt:lpstr>Open Access</vt:lpstr>
      <vt:lpstr>Why care about OA?</vt:lpstr>
      <vt:lpstr>OA citation and visibility advantage</vt:lpstr>
      <vt:lpstr>Why care about OA?</vt:lpstr>
      <vt:lpstr>PowerPoint Presentation</vt:lpstr>
      <vt:lpstr>Types of OA</vt:lpstr>
      <vt:lpstr>Types of OA</vt:lpstr>
      <vt:lpstr>OA publishers</vt:lpstr>
      <vt:lpstr>Types of OA</vt:lpstr>
      <vt:lpstr>For-profit OA</vt:lpstr>
      <vt:lpstr>For-profit OA and legacy publishers</vt:lpstr>
      <vt:lpstr>For-profit OA and legacy publishers</vt:lpstr>
      <vt:lpstr>For-profit OA and fake publishers</vt:lpstr>
      <vt:lpstr>For-profit OA and fake publishers</vt:lpstr>
      <vt:lpstr>For-profit OA and fake publishers</vt:lpstr>
      <vt:lpstr>For-profit publishing</vt:lpstr>
      <vt:lpstr>For-profit OA</vt:lpstr>
      <vt:lpstr>Types of OA</vt:lpstr>
      <vt:lpstr>Non-profit Gold OA</vt:lpstr>
      <vt:lpstr>Directory of Open Access Journals</vt:lpstr>
      <vt:lpstr>Self archive (aka Green OA)</vt:lpstr>
      <vt:lpstr>Publication stages</vt:lpstr>
      <vt:lpstr>Preprints</vt:lpstr>
      <vt:lpstr>Belgian OA law</vt:lpstr>
      <vt:lpstr>Conclusion</vt:lpstr>
      <vt:lpstr>PowerPoint Presentation</vt:lpstr>
      <vt:lpstr>PowerPoint Presentation</vt:lpstr>
      <vt:lpstr>Main take-aways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Lieve Fonteyne</dc:creator>
  <cp:lastModifiedBy>Demmy Verbeke</cp:lastModifiedBy>
  <cp:revision>283</cp:revision>
  <cp:lastPrinted>2018-08-27T08:33:11Z</cp:lastPrinted>
  <dcterms:created xsi:type="dcterms:W3CDTF">2017-03-10T10:56:17Z</dcterms:created>
  <dcterms:modified xsi:type="dcterms:W3CDTF">2019-09-05T06:45:55Z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4864fd0b-633c-42fc-a99f-5d367d1e0cbe</vt:lpwstr>
  </property>
  <property fmtid="{D5CDD505-2E9C-101B-9397-08002B2CF9AE}" pid="3" name="ContentTypeId">
    <vt:lpwstr>0x010100C4F19F333876D045B7A2B22E75D6DED5</vt:lpwstr>
  </property>
</Properties>
</file>